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50" r:id="rId3"/>
  </p:sldMasterIdLst>
  <p:notesMasterIdLst>
    <p:notesMasterId r:id="rId5"/>
  </p:notesMasterIdLst>
  <p:sldIdLst>
    <p:sldId id="328" r:id="rId4"/>
    <p:sldId id="259" r:id="rId6"/>
    <p:sldId id="260" r:id="rId7"/>
    <p:sldId id="261" r:id="rId8"/>
    <p:sldId id="262" r:id="rId9"/>
    <p:sldId id="263" r:id="rId10"/>
    <p:sldId id="264" r:id="rId11"/>
    <p:sldId id="265" r:id="rId12"/>
    <p:sldId id="266" r:id="rId13"/>
    <p:sldId id="267" r:id="rId14"/>
    <p:sldId id="268" r:id="rId15"/>
    <p:sldId id="269" r:id="rId16"/>
    <p:sldId id="284" r:id="rId17"/>
    <p:sldId id="286" r:id="rId18"/>
    <p:sldId id="315" r:id="rId19"/>
    <p:sldId id="270" r:id="rId20"/>
    <p:sldId id="271" r:id="rId21"/>
    <p:sldId id="272" r:id="rId22"/>
    <p:sldId id="274" r:id="rId23"/>
    <p:sldId id="273" r:id="rId24"/>
    <p:sldId id="277" r:id="rId25"/>
    <p:sldId id="359" r:id="rId26"/>
    <p:sldId id="358" r:id="rId27"/>
    <p:sldId id="360" r:id="rId28"/>
    <p:sldId id="279" r:id="rId29"/>
    <p:sldId id="354" r:id="rId30"/>
    <p:sldId id="280" r:id="rId31"/>
    <p:sldId id="281" r:id="rId32"/>
    <p:sldId id="282" r:id="rId33"/>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notesMaster" Target="notesMasters/notesMaster1.xml"/><Relationship Id="rId4" Type="http://schemas.openxmlformats.org/officeDocument/2006/relationships/slide" Target="slides/slide1.xml"/><Relationship Id="rId36" Type="http://schemas.openxmlformats.org/officeDocument/2006/relationships/tableStyles" Target="tableStyles.xml"/><Relationship Id="rId35" Type="http://schemas.openxmlformats.org/officeDocument/2006/relationships/viewProps" Target="viewProps.xml"/><Relationship Id="rId34" Type="http://schemas.openxmlformats.org/officeDocument/2006/relationships/presProps" Target="presProps.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51"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slideLayout" Target="../slideLayouts/slideLayout1.xml"/><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1.xml"/><Relationship Id="rId2" Type="http://schemas.openxmlformats.org/officeDocument/2006/relationships/image" Target="../media/image6.png"/><Relationship Id="rId1" Type="http://schemas.openxmlformats.org/officeDocument/2006/relationships/image" Target="../media/image1.png"/></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1.xml"/><Relationship Id="rId2" Type="http://schemas.openxmlformats.org/officeDocument/2006/relationships/image" Target="../media/image7.png"/><Relationship Id="rId1" Type="http://schemas.openxmlformats.org/officeDocument/2006/relationships/image" Target="../media/image1.png"/></Relationships>
</file>

<file path=ppt/slides/_rels/slide13.xml.rels><?xml version="1.0" encoding="UTF-8" standalone="yes"?>
<Relationships xmlns="http://schemas.openxmlformats.org/package/2006/relationships"><Relationship Id="rId5" Type="http://schemas.openxmlformats.org/officeDocument/2006/relationships/notesSlide" Target="../notesSlides/notesSlide13.xml"/><Relationship Id="rId4" Type="http://schemas.openxmlformats.org/officeDocument/2006/relationships/slideLayout" Target="../slideLayouts/slideLayout2.xml"/><Relationship Id="rId3" Type="http://schemas.openxmlformats.org/officeDocument/2006/relationships/image" Target="../media/image8.png"/><Relationship Id="rId2" Type="http://schemas.openxmlformats.org/officeDocument/2006/relationships/tags" Target="../tags/tag5.xml"/><Relationship Id="rId1" Type="http://schemas.openxmlformats.org/officeDocument/2006/relationships/image" Target="../media/image1.png"/></Relationships>
</file>

<file path=ppt/slides/_rels/slide14.xml.rels><?xml version="1.0" encoding="UTF-8" standalone="yes"?>
<Relationships xmlns="http://schemas.openxmlformats.org/package/2006/relationships"><Relationship Id="rId5" Type="http://schemas.openxmlformats.org/officeDocument/2006/relationships/notesSlide" Target="../notesSlides/notesSlide14.xml"/><Relationship Id="rId4" Type="http://schemas.openxmlformats.org/officeDocument/2006/relationships/slideLayout" Target="../slideLayouts/slideLayout2.xml"/><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image" Target="../media/image1.png"/></Relationships>
</file>

<file path=ppt/slides/_rels/slide15.xml.rels><?xml version="1.0" encoding="UTF-8" standalone="yes"?>
<Relationships xmlns="http://schemas.openxmlformats.org/package/2006/relationships"><Relationship Id="rId8" Type="http://schemas.openxmlformats.org/officeDocument/2006/relationships/notesSlide" Target="../notesSlides/notesSlide15.xml"/><Relationship Id="rId7"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image" Target="../media/image1.png"/></Relationships>
</file>

<file path=ppt/slides/_rels/slide16.xml.rels><?xml version="1.0" encoding="UTF-8" standalone="yes"?>
<Relationships xmlns="http://schemas.openxmlformats.org/package/2006/relationships"><Relationship Id="rId9" Type="http://schemas.openxmlformats.org/officeDocument/2006/relationships/image" Target="../media/image19.png"/><Relationship Id="rId8" Type="http://schemas.openxmlformats.org/officeDocument/2006/relationships/tags" Target="../tags/tag9.xml"/><Relationship Id="rId7" Type="http://schemas.openxmlformats.org/officeDocument/2006/relationships/image" Target="../media/image18.png"/><Relationship Id="rId6" Type="http://schemas.openxmlformats.org/officeDocument/2006/relationships/tags" Target="../tags/tag8.xml"/><Relationship Id="rId5" Type="http://schemas.openxmlformats.org/officeDocument/2006/relationships/image" Target="../media/image17.png"/><Relationship Id="rId4" Type="http://schemas.openxmlformats.org/officeDocument/2006/relationships/image" Target="../media/image16.png"/><Relationship Id="rId3" Type="http://schemas.openxmlformats.org/officeDocument/2006/relationships/image" Target="../media/image15.png"/><Relationship Id="rId2" Type="http://schemas.openxmlformats.org/officeDocument/2006/relationships/image" Target="../media/image14.png"/><Relationship Id="rId15" Type="http://schemas.openxmlformats.org/officeDocument/2006/relationships/notesSlide" Target="../notesSlides/notesSlide16.xml"/><Relationship Id="rId14" Type="http://schemas.openxmlformats.org/officeDocument/2006/relationships/slideLayout" Target="../slideLayouts/slideLayout1.xml"/><Relationship Id="rId13" Type="http://schemas.openxmlformats.org/officeDocument/2006/relationships/image" Target="../media/image21.png"/><Relationship Id="rId12" Type="http://schemas.openxmlformats.org/officeDocument/2006/relationships/tags" Target="../tags/tag11.xml"/><Relationship Id="rId11" Type="http://schemas.openxmlformats.org/officeDocument/2006/relationships/image" Target="../media/image20.png"/><Relationship Id="rId10" Type="http://schemas.openxmlformats.org/officeDocument/2006/relationships/tags" Target="../tags/tag10.xml"/><Relationship Id="rId1" Type="http://schemas.openxmlformats.org/officeDocument/2006/relationships/image" Target="../media/image1.png"/></Relationships>
</file>

<file path=ppt/slides/_rels/slide17.xml.rels><?xml version="1.0" encoding="UTF-8" standalone="yes"?>
<Relationships xmlns="http://schemas.openxmlformats.org/package/2006/relationships"><Relationship Id="rId5" Type="http://schemas.openxmlformats.org/officeDocument/2006/relationships/notesSlide" Target="../notesSlides/notesSlide17.xml"/><Relationship Id="rId4" Type="http://schemas.openxmlformats.org/officeDocument/2006/relationships/slideLayout" Target="../slideLayouts/slideLayout1.xml"/><Relationship Id="rId3" Type="http://schemas.openxmlformats.org/officeDocument/2006/relationships/tags" Target="../tags/tag13.xml"/><Relationship Id="rId2" Type="http://schemas.openxmlformats.org/officeDocument/2006/relationships/tags" Target="../tags/tag12.xml"/><Relationship Id="rId1" Type="http://schemas.openxmlformats.org/officeDocument/2006/relationships/image" Target="../media/image1.png"/></Relationships>
</file>

<file path=ppt/slides/_rels/slide18.xml.rels><?xml version="1.0" encoding="UTF-8" standalone="yes"?>
<Relationships xmlns="http://schemas.openxmlformats.org/package/2006/relationships"><Relationship Id="rId4" Type="http://schemas.openxmlformats.org/officeDocument/2006/relationships/notesSlide" Target="../notesSlides/notesSlide18.xml"/><Relationship Id="rId3" Type="http://schemas.openxmlformats.org/officeDocument/2006/relationships/slideLayout" Target="../slideLayouts/slideLayout1.xml"/><Relationship Id="rId2" Type="http://schemas.openxmlformats.org/officeDocument/2006/relationships/image" Target="../media/image22.png"/><Relationship Id="rId1" Type="http://schemas.openxmlformats.org/officeDocument/2006/relationships/image" Target="../media/image1.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20.xml.rels><?xml version="1.0" encoding="UTF-8" standalone="yes"?>
<Relationships xmlns="http://schemas.openxmlformats.org/package/2006/relationships"><Relationship Id="rId8" Type="http://schemas.openxmlformats.org/officeDocument/2006/relationships/notesSlide" Target="../notesSlides/notesSlide20.xml"/><Relationship Id="rId7"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image" Target="../media/image1.png"/></Relationships>
</file>

<file path=ppt/slides/_rels/slide21.xml.rels><?xml version="1.0" encoding="UTF-8" standalone="yes"?>
<Relationships xmlns="http://schemas.openxmlformats.org/package/2006/relationships"><Relationship Id="rId7" Type="http://schemas.openxmlformats.org/officeDocument/2006/relationships/notesSlide" Target="../notesSlides/notesSlide21.xml"/><Relationship Id="rId6" Type="http://schemas.openxmlformats.org/officeDocument/2006/relationships/slideLayout" Target="../slideLayouts/slideLayout1.xml"/><Relationship Id="rId5" Type="http://schemas.openxmlformats.org/officeDocument/2006/relationships/image" Target="../media/image28.png"/><Relationship Id="rId4" Type="http://schemas.openxmlformats.org/officeDocument/2006/relationships/tags" Target="../tags/tag15.xml"/><Relationship Id="rId3" Type="http://schemas.openxmlformats.org/officeDocument/2006/relationships/hyperlink" Target="https://app.powerbi.com/groups/me/reports/ad845509-d2b0-4a85-9ee4-1fa432c97205/?pbi_source=PowerPoint" TargetMode="External"/><Relationship Id="rId2" Type="http://schemas.openxmlformats.org/officeDocument/2006/relationships/tags" Target="../tags/tag14.xml"/><Relationship Id="rId1" Type="http://schemas.openxmlformats.org/officeDocument/2006/relationships/image" Target="../media/image1.png"/></Relationships>
</file>

<file path=ppt/slides/_rels/slide22.xml.rels><?xml version="1.0" encoding="UTF-8" standalone="yes"?>
<Relationships xmlns="http://schemas.openxmlformats.org/package/2006/relationships"><Relationship Id="rId7" Type="http://schemas.openxmlformats.org/officeDocument/2006/relationships/notesSlide" Target="../notesSlides/notesSlide22.xml"/><Relationship Id="rId6" Type="http://schemas.openxmlformats.org/officeDocument/2006/relationships/slideLayout" Target="../slideLayouts/slideLayout1.xml"/><Relationship Id="rId5" Type="http://schemas.openxmlformats.org/officeDocument/2006/relationships/image" Target="../media/image29.png"/><Relationship Id="rId4" Type="http://schemas.openxmlformats.org/officeDocument/2006/relationships/tags" Target="../tags/tag17.xml"/><Relationship Id="rId3" Type="http://schemas.openxmlformats.org/officeDocument/2006/relationships/hyperlink" Target="https://app.powerbi.com/groups/me/reports/ad845509-d2b0-4a85-9ee4-1fa432c97205/?pbi_source=PowerPoint" TargetMode="External"/><Relationship Id="rId2" Type="http://schemas.openxmlformats.org/officeDocument/2006/relationships/tags" Target="../tags/tag16.xml"/><Relationship Id="rId1" Type="http://schemas.openxmlformats.org/officeDocument/2006/relationships/image" Target="../media/image1.png"/></Relationships>
</file>

<file path=ppt/slides/_rels/slide23.xml.rels><?xml version="1.0" encoding="UTF-8" standalone="yes"?>
<Relationships xmlns="http://schemas.openxmlformats.org/package/2006/relationships"><Relationship Id="rId7" Type="http://schemas.openxmlformats.org/officeDocument/2006/relationships/notesSlide" Target="../notesSlides/notesSlide23.xml"/><Relationship Id="rId6" Type="http://schemas.openxmlformats.org/officeDocument/2006/relationships/slideLayout" Target="../slideLayouts/slideLayout1.xml"/><Relationship Id="rId5" Type="http://schemas.openxmlformats.org/officeDocument/2006/relationships/image" Target="../media/image30.png"/><Relationship Id="rId4" Type="http://schemas.openxmlformats.org/officeDocument/2006/relationships/tags" Target="../tags/tag19.xml"/><Relationship Id="rId3" Type="http://schemas.openxmlformats.org/officeDocument/2006/relationships/hyperlink" Target="https://app.powerbi.com/groups/me/reports/ad845509-d2b0-4a85-9ee4-1fa432c97205/?pbi_source=PowerPoint" TargetMode="External"/><Relationship Id="rId2" Type="http://schemas.openxmlformats.org/officeDocument/2006/relationships/tags" Target="../tags/tag18.xml"/><Relationship Id="rId1" Type="http://schemas.openxmlformats.org/officeDocument/2006/relationships/image" Target="../media/image1.png"/></Relationships>
</file>

<file path=ppt/slides/_rels/slide24.xml.rels><?xml version="1.0" encoding="UTF-8" standalone="yes"?>
<Relationships xmlns="http://schemas.openxmlformats.org/package/2006/relationships"><Relationship Id="rId7" Type="http://schemas.openxmlformats.org/officeDocument/2006/relationships/notesSlide" Target="../notesSlides/notesSlide24.xml"/><Relationship Id="rId6" Type="http://schemas.openxmlformats.org/officeDocument/2006/relationships/slideLayout" Target="../slideLayouts/slideLayout1.xml"/><Relationship Id="rId5" Type="http://schemas.openxmlformats.org/officeDocument/2006/relationships/image" Target="../media/image31.png"/><Relationship Id="rId4" Type="http://schemas.openxmlformats.org/officeDocument/2006/relationships/tags" Target="../tags/tag21.xml"/><Relationship Id="rId3" Type="http://schemas.openxmlformats.org/officeDocument/2006/relationships/hyperlink" Target="https://app.powerbi.com/groups/me/reports/ad845509-d2b0-4a85-9ee4-1fa432c97205/?pbi_source=PowerPoint" TargetMode="External"/><Relationship Id="rId2" Type="http://schemas.openxmlformats.org/officeDocument/2006/relationships/tags" Target="../tags/tag20.xml"/><Relationship Id="rId1" Type="http://schemas.openxmlformats.org/officeDocument/2006/relationships/image" Target="../media/image1.png"/></Relationships>
</file>

<file path=ppt/slides/_rels/slide25.xml.rels><?xml version="1.0" encoding="UTF-8" standalone="yes"?>
<Relationships xmlns="http://schemas.openxmlformats.org/package/2006/relationships"><Relationship Id="rId4" Type="http://schemas.openxmlformats.org/officeDocument/2006/relationships/notesSlide" Target="../notesSlides/notesSlide25.xml"/><Relationship Id="rId3" Type="http://schemas.openxmlformats.org/officeDocument/2006/relationships/slideLayout" Target="../slideLayouts/slideLayout1.xml"/><Relationship Id="rId2" Type="http://schemas.openxmlformats.org/officeDocument/2006/relationships/image" Target="../media/image32.png"/><Relationship Id="rId1" Type="http://schemas.openxmlformats.org/officeDocument/2006/relationships/image" Target="../media/image1.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6.xml.rels><?xml version="1.0" encoding="UTF-8" standalone="yes"?>
<Relationships xmlns="http://schemas.openxmlformats.org/package/2006/relationships"><Relationship Id="rId6" Type="http://schemas.openxmlformats.org/officeDocument/2006/relationships/notesSlide" Target="../notesSlides/notesSlide6.xml"/><Relationship Id="rId5" Type="http://schemas.openxmlformats.org/officeDocument/2006/relationships/slideLayout" Target="../slideLayouts/slideLayout1.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image" Target="../media/image1.png"/></Relationships>
</file>

<file path=ppt/slides/_rels/slide7.xml.rels><?xml version="1.0" encoding="UTF-8" standalone="yes"?>
<Relationships xmlns="http://schemas.openxmlformats.org/package/2006/relationships"><Relationship Id="rId5" Type="http://schemas.openxmlformats.org/officeDocument/2006/relationships/notesSlide" Target="../notesSlides/notesSlide7.xml"/><Relationship Id="rId4" Type="http://schemas.openxmlformats.org/officeDocument/2006/relationships/slideLayout" Target="../slideLayouts/slideLayout1.xml"/><Relationship Id="rId3" Type="http://schemas.openxmlformats.org/officeDocument/2006/relationships/image" Target="../media/image5.png"/><Relationship Id="rId2" Type="http://schemas.openxmlformats.org/officeDocument/2006/relationships/tags" Target="../tags/tag4.xml"/><Relationship Id="rId1"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xml"/><Relationship Id="rId1"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75000"/>
            </a:srgbClr>
          </a:solidFill>
        </p:spPr>
      </p:sp>
      <p:pic>
        <p:nvPicPr>
          <p:cNvPr id="4" name="Image 1" descr="preencoded.png"/>
          <p:cNvPicPr>
            <a:picLocks noChangeAspect="1"/>
          </p:cNvPicPr>
          <p:nvPr/>
        </p:nvPicPr>
        <p:blipFill>
          <a:blip r:embed="rId2"/>
          <a:stretch>
            <a:fillRect/>
          </a:stretch>
        </p:blipFill>
        <p:spPr>
          <a:xfrm>
            <a:off x="9144000" y="0"/>
            <a:ext cx="5486400" cy="8229600"/>
          </a:xfrm>
          <a:prstGeom prst="rect">
            <a:avLst/>
          </a:prstGeom>
        </p:spPr>
      </p:pic>
      <p:pic>
        <p:nvPicPr>
          <p:cNvPr id="5" name="Image 2" descr="preencoded.png"/>
          <p:cNvPicPr>
            <a:picLocks noChangeAspect="1"/>
          </p:cNvPicPr>
          <p:nvPr/>
        </p:nvPicPr>
        <p:blipFill>
          <a:blip r:embed="rId3"/>
          <a:stretch>
            <a:fillRect/>
          </a:stretch>
        </p:blipFill>
        <p:spPr>
          <a:xfrm>
            <a:off x="9415780" y="2724785"/>
            <a:ext cx="4942840" cy="3101975"/>
          </a:xfrm>
          <a:prstGeom prst="rect">
            <a:avLst/>
          </a:prstGeom>
        </p:spPr>
      </p:pic>
      <p:sp>
        <p:nvSpPr>
          <p:cNvPr id="6" name="Text 1"/>
          <p:cNvSpPr/>
          <p:nvPr/>
        </p:nvSpPr>
        <p:spPr>
          <a:xfrm>
            <a:off x="761167" y="1241465"/>
            <a:ext cx="7621667" cy="3751421"/>
          </a:xfrm>
          <a:prstGeom prst="rect">
            <a:avLst/>
          </a:prstGeom>
          <a:noFill/>
        </p:spPr>
        <p:txBody>
          <a:bodyPr wrap="square" rtlCol="0" anchor="t"/>
          <a:lstStyle/>
          <a:p>
            <a:pPr marL="0" indent="0">
              <a:lnSpc>
                <a:spcPts val="7385"/>
              </a:lnSpc>
              <a:buNone/>
            </a:pPr>
            <a:r>
              <a:rPr lang="en-US" sz="5910" dirty="0">
                <a:gradFill>
                  <a:gsLst>
                    <a:gs pos="0">
                      <a:srgbClr val="FE4444"/>
                    </a:gs>
                    <a:gs pos="100000">
                      <a:srgbClr val="832B2B"/>
                    </a:gs>
                  </a:gsLst>
                  <a:lin scaled="0"/>
                </a:gradFill>
                <a:latin typeface="Roboto" pitchFamily="34" charset="0"/>
                <a:ea typeface="Roboto" pitchFamily="34" charset="-122"/>
                <a:cs typeface="Roboto" pitchFamily="34" charset="-120"/>
              </a:rPr>
              <a:t>Optimizing Steel Manufacturing: Charge Composition and Energy Use</a:t>
            </a:r>
            <a:endParaRPr lang="en-US" sz="5910" dirty="0">
              <a:gradFill>
                <a:gsLst>
                  <a:gs pos="0">
                    <a:srgbClr val="FE4444"/>
                  </a:gs>
                  <a:gs pos="100000">
                    <a:srgbClr val="832B2B"/>
                  </a:gs>
                </a:gsLst>
                <a:lin scaled="0"/>
              </a:gradFill>
              <a:latin typeface="Roboto" pitchFamily="34" charset="0"/>
              <a:ea typeface="Roboto" pitchFamily="34" charset="-122"/>
              <a:cs typeface="Roboto" pitchFamily="34" charset="-120"/>
            </a:endParaRPr>
          </a:p>
        </p:txBody>
      </p:sp>
      <p:sp>
        <p:nvSpPr>
          <p:cNvPr id="7" name="Text 2"/>
          <p:cNvSpPr/>
          <p:nvPr/>
        </p:nvSpPr>
        <p:spPr>
          <a:xfrm>
            <a:off x="761167" y="5318998"/>
            <a:ext cx="7621667" cy="1044059"/>
          </a:xfrm>
          <a:prstGeom prst="rect">
            <a:avLst/>
          </a:prstGeom>
          <a:noFill/>
        </p:spPr>
        <p:txBody>
          <a:bodyPr wrap="square" rtlCol="0" anchor="t"/>
          <a:lstStyle/>
          <a:p>
            <a:pPr marL="0" indent="0">
              <a:lnSpc>
                <a:spcPts val="2740"/>
              </a:lnSpc>
              <a:buNone/>
            </a:pPr>
            <a:r>
              <a:rPr lang="en-US" sz="1710" dirty="0">
                <a:solidFill>
                  <a:srgbClr val="CFD0D8"/>
                </a:solidFill>
                <a:latin typeface="Roboto" pitchFamily="34" charset="0"/>
                <a:ea typeface="Roboto" pitchFamily="34" charset="-122"/>
                <a:cs typeface="Roboto" pitchFamily="34" charset="-120"/>
              </a:rPr>
              <a:t>The leading steel manufacturing company is facing challenges due to variability in material mix and power consumption, which significantly impacts product quality, production efficiency, and operational costs</a:t>
            </a:r>
            <a:endParaRPr lang="en-US" sz="1710" dirty="0"/>
          </a:p>
        </p:txBody>
      </p:sp>
      <p:sp>
        <p:nvSpPr>
          <p:cNvPr id="8" name="Shape 3"/>
          <p:cNvSpPr/>
          <p:nvPr/>
        </p:nvSpPr>
        <p:spPr>
          <a:xfrm>
            <a:off x="761167" y="6623804"/>
            <a:ext cx="347901" cy="347901"/>
          </a:xfrm>
          <a:prstGeom prst="roundRect">
            <a:avLst>
              <a:gd name="adj" fmla="val 26280711"/>
            </a:avLst>
          </a:prstGeom>
          <a:noFill/>
          <a:ln w="7620">
            <a:solidFill>
              <a:srgbClr val="FFFFFF"/>
            </a:solidFill>
            <a:prstDash val="solid"/>
          </a:ln>
        </p:spPr>
      </p:sp>
      <p:pic>
        <p:nvPicPr>
          <p:cNvPr id="9" name="Image 3" descr="preencoded.png"/>
          <p:cNvPicPr>
            <a:picLocks noChangeAspect="1"/>
          </p:cNvPicPr>
          <p:nvPr/>
        </p:nvPicPr>
        <p:blipFill>
          <a:blip r:embed="rId4"/>
          <a:stretch>
            <a:fillRect/>
          </a:stretch>
        </p:blipFill>
        <p:spPr>
          <a:xfrm>
            <a:off x="768787" y="6631424"/>
            <a:ext cx="332661" cy="332661"/>
          </a:xfrm>
          <a:prstGeom prst="rect">
            <a:avLst/>
          </a:prstGeom>
        </p:spPr>
      </p:pic>
      <p:sp>
        <p:nvSpPr>
          <p:cNvPr id="10" name="Text 4"/>
          <p:cNvSpPr/>
          <p:nvPr/>
        </p:nvSpPr>
        <p:spPr>
          <a:xfrm>
            <a:off x="1217771" y="6607612"/>
            <a:ext cx="2798445" cy="380524"/>
          </a:xfrm>
          <a:prstGeom prst="rect">
            <a:avLst/>
          </a:prstGeom>
          <a:noFill/>
        </p:spPr>
        <p:txBody>
          <a:bodyPr wrap="none" rtlCol="0" anchor="t"/>
          <a:lstStyle/>
          <a:p>
            <a:pPr marL="0" indent="0" algn="l">
              <a:lnSpc>
                <a:spcPts val="2995"/>
              </a:lnSpc>
              <a:buNone/>
            </a:pPr>
            <a:r>
              <a:rPr lang="en-US" sz="2140" b="1" dirty="0">
                <a:solidFill>
                  <a:srgbClr val="CFD0D8"/>
                </a:solidFill>
                <a:latin typeface="Roboto" pitchFamily="34" charset="0"/>
                <a:ea typeface="Roboto" pitchFamily="34" charset="-122"/>
                <a:cs typeface="Roboto" pitchFamily="34" charset="-120"/>
              </a:rPr>
              <a:t>by pramod nemagouda</a:t>
            </a:r>
            <a:endParaRPr lang="en-US" sz="214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75000"/>
            </a:srgbClr>
          </a:solidFill>
        </p:spPr>
      </p:sp>
      <p:sp>
        <p:nvSpPr>
          <p:cNvPr id="4" name="Text 1"/>
          <p:cNvSpPr/>
          <p:nvPr/>
        </p:nvSpPr>
        <p:spPr>
          <a:xfrm>
            <a:off x="2037993" y="2795588"/>
            <a:ext cx="5554980" cy="694373"/>
          </a:xfrm>
          <a:prstGeom prst="rect">
            <a:avLst/>
          </a:prstGeom>
          <a:noFill/>
        </p:spPr>
        <p:txBody>
          <a:bodyPr wrap="none" rtlCol="0" anchor="t"/>
          <a:lstStyle/>
          <a:p>
            <a:pPr marL="0" indent="0">
              <a:lnSpc>
                <a:spcPts val="5470"/>
              </a:lnSpc>
              <a:buNone/>
            </a:pPr>
            <a:r>
              <a:rPr lang="en-US" sz="4375" b="1" dirty="0">
                <a:solidFill>
                  <a:srgbClr val="FFFFFF"/>
                </a:solidFill>
                <a:latin typeface="Roboto" pitchFamily="34" charset="0"/>
                <a:ea typeface="Roboto" pitchFamily="34" charset="-122"/>
                <a:cs typeface="Roboto" pitchFamily="34" charset="-120"/>
              </a:rPr>
              <a:t>TECHNICAL STACKS</a:t>
            </a:r>
            <a:endParaRPr lang="en-US" sz="4375" dirty="0"/>
          </a:p>
        </p:txBody>
      </p:sp>
      <p:sp>
        <p:nvSpPr>
          <p:cNvPr id="5" name="Text 2"/>
          <p:cNvSpPr/>
          <p:nvPr/>
        </p:nvSpPr>
        <p:spPr>
          <a:xfrm>
            <a:off x="2037993" y="3934301"/>
            <a:ext cx="10554414" cy="333256"/>
          </a:xfrm>
          <a:prstGeom prst="rect">
            <a:avLst/>
          </a:prstGeom>
          <a:noFill/>
        </p:spPr>
        <p:txBody>
          <a:bodyPr wrap="none" rtlCol="0" anchor="t"/>
          <a:lstStyle/>
          <a:p>
            <a:pPr marL="0" indent="0">
              <a:lnSpc>
                <a:spcPts val="2625"/>
              </a:lnSpc>
              <a:buNone/>
            </a:pPr>
            <a:r>
              <a:rPr lang="en-US" sz="1750" dirty="0">
                <a:solidFill>
                  <a:srgbClr val="CFD0D8"/>
                </a:solidFill>
                <a:latin typeface="Roboto" pitchFamily="34" charset="0"/>
                <a:ea typeface="Roboto" pitchFamily="34" charset="-122"/>
                <a:cs typeface="Roboto" pitchFamily="34" charset="-120"/>
              </a:rPr>
              <a:t>• The technical stacks utilised in the project included Python and SQL for data analysis and</a:t>
            </a:r>
            <a:endParaRPr lang="en-US" sz="1750" dirty="0"/>
          </a:p>
        </p:txBody>
      </p:sp>
      <p:sp>
        <p:nvSpPr>
          <p:cNvPr id="6" name="Text 3"/>
          <p:cNvSpPr/>
          <p:nvPr/>
        </p:nvSpPr>
        <p:spPr>
          <a:xfrm>
            <a:off x="2037993" y="4517469"/>
            <a:ext cx="10554414" cy="333256"/>
          </a:xfrm>
          <a:prstGeom prst="rect">
            <a:avLst/>
          </a:prstGeom>
          <a:noFill/>
        </p:spPr>
        <p:txBody>
          <a:bodyPr wrap="none" rtlCol="0" anchor="t"/>
          <a:lstStyle/>
          <a:p>
            <a:pPr marL="0" indent="0">
              <a:lnSpc>
                <a:spcPts val="2625"/>
              </a:lnSpc>
              <a:buNone/>
            </a:pPr>
            <a:r>
              <a:rPr lang="en-US" sz="1750" dirty="0">
                <a:solidFill>
                  <a:srgbClr val="CFD0D8"/>
                </a:solidFill>
                <a:latin typeface="Roboto" pitchFamily="34" charset="0"/>
                <a:ea typeface="Roboto" pitchFamily="34" charset="-122"/>
                <a:cs typeface="Roboto" pitchFamily="34" charset="-120"/>
              </a:rPr>
              <a:t>manupulation, along with Power BI for creating interactive dashboards to visualize the</a:t>
            </a:r>
            <a:endParaRPr lang="en-US" sz="1750" dirty="0"/>
          </a:p>
        </p:txBody>
      </p:sp>
      <p:sp>
        <p:nvSpPr>
          <p:cNvPr id="7" name="Text 4"/>
          <p:cNvSpPr/>
          <p:nvPr/>
        </p:nvSpPr>
        <p:spPr>
          <a:xfrm>
            <a:off x="2037993" y="5100638"/>
            <a:ext cx="10554414" cy="333256"/>
          </a:xfrm>
          <a:prstGeom prst="rect">
            <a:avLst/>
          </a:prstGeom>
          <a:noFill/>
        </p:spPr>
        <p:txBody>
          <a:bodyPr wrap="none" rtlCol="0" anchor="t"/>
          <a:lstStyle/>
          <a:p>
            <a:pPr marL="0" indent="0">
              <a:lnSpc>
                <a:spcPts val="2625"/>
              </a:lnSpc>
              <a:buNone/>
            </a:pPr>
            <a:r>
              <a:rPr lang="en-US" sz="1750" dirty="0">
                <a:solidFill>
                  <a:srgbClr val="CFD0D8"/>
                </a:solidFill>
                <a:latin typeface="Roboto" pitchFamily="34" charset="0"/>
                <a:ea typeface="Roboto" pitchFamily="34" charset="-122"/>
                <a:cs typeface="Roboto" pitchFamily="34" charset="-120"/>
              </a:rPr>
              <a:t>insights derived from the data.</a:t>
            </a:r>
            <a:endParaRPr lang="en-US" sz="17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25400"/>
            <a:ext cx="14630400" cy="8231267"/>
          </a:xfrm>
          <a:prstGeom prst="rect">
            <a:avLst/>
          </a:prstGeom>
          <a:solidFill>
            <a:srgbClr val="000018">
              <a:alpha val="75000"/>
            </a:srgbClr>
          </a:solidFill>
        </p:spPr>
      </p:sp>
      <p:sp>
        <p:nvSpPr>
          <p:cNvPr id="4" name="Text 1"/>
          <p:cNvSpPr/>
          <p:nvPr/>
        </p:nvSpPr>
        <p:spPr>
          <a:xfrm>
            <a:off x="2967871" y="503277"/>
            <a:ext cx="7062668" cy="457557"/>
          </a:xfrm>
          <a:prstGeom prst="rect">
            <a:avLst/>
          </a:prstGeom>
          <a:noFill/>
        </p:spPr>
        <p:txBody>
          <a:bodyPr wrap="none" rtlCol="0" anchor="t"/>
          <a:lstStyle/>
          <a:p>
            <a:pPr marL="0" indent="0">
              <a:lnSpc>
                <a:spcPts val="3605"/>
              </a:lnSpc>
              <a:buNone/>
            </a:pPr>
            <a:r>
              <a:rPr lang="en-US" sz="2885" b="1" dirty="0">
                <a:solidFill>
                  <a:srgbClr val="FFFFFF"/>
                </a:solidFill>
                <a:latin typeface="Roboto" pitchFamily="34" charset="0"/>
                <a:ea typeface="Roboto" pitchFamily="34" charset="-122"/>
                <a:cs typeface="Roboto" pitchFamily="34" charset="-120"/>
              </a:rPr>
              <a:t>DATA COLLECTION AND UNDERSTANDING</a:t>
            </a:r>
            <a:endParaRPr lang="en-US" sz="2885" dirty="0"/>
          </a:p>
        </p:txBody>
      </p:sp>
      <p:sp>
        <p:nvSpPr>
          <p:cNvPr id="6" name="Text 2"/>
          <p:cNvSpPr/>
          <p:nvPr/>
        </p:nvSpPr>
        <p:spPr>
          <a:xfrm>
            <a:off x="535940" y="5004435"/>
            <a:ext cx="13729970" cy="2696845"/>
          </a:xfrm>
          <a:prstGeom prst="rect">
            <a:avLst/>
          </a:prstGeom>
          <a:noFill/>
        </p:spPr>
        <p:txBody>
          <a:bodyPr wrap="square" rtlCol="0" anchor="t"/>
          <a:lstStyle/>
          <a:p>
            <a:pPr marL="0" indent="0">
              <a:lnSpc>
                <a:spcPts val="2160"/>
              </a:lnSpc>
              <a:buNone/>
            </a:pPr>
            <a:r>
              <a:rPr lang="en-US" sz="1440" dirty="0">
                <a:solidFill>
                  <a:srgbClr val="CFD0D8"/>
                </a:solidFill>
                <a:latin typeface="Roboto" pitchFamily="34" charset="0"/>
                <a:ea typeface="Roboto" pitchFamily="34" charset="-122"/>
                <a:cs typeface="Roboto" pitchFamily="34" charset="-120"/>
              </a:rPr>
              <a:t>The dataset was obtained from the client and is structured, containing 79 columns : SRNO,DATETIME,HEATNO,GRADE,SECTION_IC,COKE_REQ,"INJ1_QTY (Coke Injection Qty)","INJ2_QTY (Coke Injection Qty)",BSM,TP,MSTB,SKULL,SHRAD,REMET,BP,HBI,OTHERS,SCRAP_QTY (MT),PIGIRON,DRI1_QTY (MT) (Lumps),"DRI2_QTY (MT) (Fines)",TOT_DRI_QTY,HOT_METAL (HOT Metal from MBF),Total Charge,Hot_Heel (Left Over Liquid metal in EAF),DOLO,DOLO1_EMPTY,TOT_LIME_QTY,TAP_TEMP (Tappnig Temperature),O2REQ,O2ACT,ENERGY (Energy Consumption),KWH_PER_TON (Energy Consumption Per Ton),KWH_PER_MIN,MELT_TIME (Melting Time),TA_TIME (Turn Around Time),TT_TIME (Total Cycle Time Including Breakdown),POW_ON_TIME,TAPPING_TIME,ARCING_TIME,DOWN_TIME,E1_CUR (Electrode 1 Current),E2_CUR (Electrode 2 Current),E3_CUR (Electrode 3 Current),SPOUT (Bottom Refractory   Temperature),DOLOMIT,CPC,TEMPERATURE,POWER,LAB_REP_TIME,C,SI,MN,P,S,CU,CR,NI,N,TIME_UTLN_PRCNT,TOP_COKE,OPEN_C,TAP_C,IT_KG,BUCKET_NO,STATIC_WT,LIME,LIME2,O2SIDE1,O2SIDE2,O2SIDE3,SPINNING,RAMMING1,RAMMING2,PREV_TAP_TIME,TAP_DURATION,Pour_Back_Metal,LM_WT,Production (MT)</a:t>
            </a:r>
            <a:endParaRPr lang="en-US" sz="1440" dirty="0">
              <a:solidFill>
                <a:srgbClr val="CFD0D8"/>
              </a:solidFill>
              <a:latin typeface="Roboto" pitchFamily="34" charset="0"/>
              <a:ea typeface="Roboto" pitchFamily="34" charset="-122"/>
              <a:cs typeface="Roboto" pitchFamily="34" charset="-120"/>
            </a:endParaRPr>
          </a:p>
        </p:txBody>
      </p:sp>
      <p:sp>
        <p:nvSpPr>
          <p:cNvPr id="7" name="Text 3"/>
          <p:cNvSpPr/>
          <p:nvPr/>
        </p:nvSpPr>
        <p:spPr>
          <a:xfrm>
            <a:off x="2967871" y="7453551"/>
            <a:ext cx="8694658" cy="274439"/>
          </a:xfrm>
          <a:prstGeom prst="rect">
            <a:avLst/>
          </a:prstGeom>
          <a:noFill/>
        </p:spPr>
        <p:txBody>
          <a:bodyPr wrap="none" rtlCol="0" anchor="t"/>
          <a:lstStyle/>
          <a:p>
            <a:pPr marL="0" indent="0">
              <a:lnSpc>
                <a:spcPts val="2160"/>
              </a:lnSpc>
              <a:buNone/>
            </a:pPr>
            <a:endParaRPr lang="en-US" sz="1440" dirty="0"/>
          </a:p>
        </p:txBody>
      </p:sp>
      <p:pic>
        <p:nvPicPr>
          <p:cNvPr id="5" name="Picture 4" descr="DataCollection_Client Info.xlsx - WPS Office 06_27_2024 1_39_57 PM"/>
          <p:cNvPicPr>
            <a:picLocks noChangeAspect="1"/>
          </p:cNvPicPr>
          <p:nvPr/>
        </p:nvPicPr>
        <p:blipFill>
          <a:blip r:embed="rId2"/>
          <a:stretch>
            <a:fillRect/>
          </a:stretch>
        </p:blipFill>
        <p:spPr>
          <a:xfrm>
            <a:off x="838200" y="1276350"/>
            <a:ext cx="12687300" cy="333438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75000"/>
            </a:srgbClr>
          </a:solidFill>
        </p:spPr>
      </p:sp>
      <p:sp>
        <p:nvSpPr>
          <p:cNvPr id="4" name="Text 1"/>
          <p:cNvSpPr/>
          <p:nvPr/>
        </p:nvSpPr>
        <p:spPr>
          <a:xfrm>
            <a:off x="2037993" y="899041"/>
            <a:ext cx="5554980" cy="694373"/>
          </a:xfrm>
          <a:prstGeom prst="rect">
            <a:avLst/>
          </a:prstGeom>
          <a:noFill/>
        </p:spPr>
        <p:txBody>
          <a:bodyPr wrap="none" rtlCol="0" anchor="t"/>
          <a:lstStyle/>
          <a:p>
            <a:pPr marL="0" indent="0">
              <a:lnSpc>
                <a:spcPts val="5470"/>
              </a:lnSpc>
              <a:buNone/>
            </a:pPr>
            <a:r>
              <a:rPr lang="en-US" sz="4375" dirty="0">
                <a:solidFill>
                  <a:srgbClr val="FFFFFF"/>
                </a:solidFill>
                <a:latin typeface="Roboto" pitchFamily="34" charset="0"/>
                <a:ea typeface="Roboto" pitchFamily="34" charset="-122"/>
                <a:cs typeface="Roboto" pitchFamily="34" charset="-120"/>
              </a:rPr>
              <a:t>DATA DICTIONAR</a:t>
            </a:r>
            <a:endParaRPr lang="en-US" sz="4375" dirty="0"/>
          </a:p>
        </p:txBody>
      </p:sp>
      <p:sp>
        <p:nvSpPr>
          <p:cNvPr id="6" name="Text 2"/>
          <p:cNvSpPr/>
          <p:nvPr/>
        </p:nvSpPr>
        <p:spPr>
          <a:xfrm>
            <a:off x="2037993" y="6997184"/>
            <a:ext cx="10554414" cy="333256"/>
          </a:xfrm>
          <a:prstGeom prst="rect">
            <a:avLst/>
          </a:prstGeom>
          <a:noFill/>
        </p:spPr>
        <p:txBody>
          <a:bodyPr wrap="none" rtlCol="0" anchor="t"/>
          <a:lstStyle/>
          <a:p>
            <a:pPr marL="0" indent="0">
              <a:lnSpc>
                <a:spcPts val="2625"/>
              </a:lnSpc>
              <a:buNone/>
            </a:pPr>
            <a:endParaRPr lang="en-US" sz="1750" dirty="0"/>
          </a:p>
        </p:txBody>
      </p:sp>
      <p:pic>
        <p:nvPicPr>
          <p:cNvPr id="5" name="Picture 4" descr="DataCollection_Client Info.xlsx - WPS Office 07_07_2024 8_11_59 AM"/>
          <p:cNvPicPr>
            <a:picLocks noChangeAspect="1"/>
          </p:cNvPicPr>
          <p:nvPr/>
        </p:nvPicPr>
        <p:blipFill>
          <a:blip r:embed="rId2"/>
          <a:stretch>
            <a:fillRect/>
          </a:stretch>
        </p:blipFill>
        <p:spPr>
          <a:xfrm>
            <a:off x="443865" y="1613535"/>
            <a:ext cx="13576300" cy="644080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75000"/>
            </a:srgbClr>
          </a:solidFill>
        </p:spPr>
      </p:sp>
      <p:sp>
        <p:nvSpPr>
          <p:cNvPr id="4" name="Text 1"/>
          <p:cNvSpPr/>
          <p:nvPr/>
        </p:nvSpPr>
        <p:spPr>
          <a:xfrm>
            <a:off x="2037993" y="899041"/>
            <a:ext cx="5554980" cy="694373"/>
          </a:xfrm>
          <a:prstGeom prst="rect">
            <a:avLst/>
          </a:prstGeom>
          <a:noFill/>
        </p:spPr>
        <p:txBody>
          <a:bodyPr wrap="none" rtlCol="0" anchor="t"/>
          <a:lstStyle/>
          <a:p>
            <a:pPr marL="0" indent="0">
              <a:lnSpc>
                <a:spcPts val="5470"/>
              </a:lnSpc>
              <a:buNone/>
            </a:pPr>
            <a:r>
              <a:rPr lang="en-US" sz="4375" dirty="0">
                <a:solidFill>
                  <a:srgbClr val="FFFFFF"/>
                </a:solidFill>
                <a:latin typeface="Roboto" pitchFamily="34" charset="0"/>
                <a:ea typeface="Roboto" pitchFamily="34" charset="-122"/>
                <a:cs typeface="Roboto" pitchFamily="34" charset="-120"/>
              </a:rPr>
              <a:t>DATA DICTIONAR</a:t>
            </a:r>
            <a:endParaRPr lang="en-US" sz="4375" dirty="0"/>
          </a:p>
        </p:txBody>
      </p:sp>
      <p:sp>
        <p:nvSpPr>
          <p:cNvPr id="6" name="Text 2"/>
          <p:cNvSpPr/>
          <p:nvPr/>
        </p:nvSpPr>
        <p:spPr>
          <a:xfrm>
            <a:off x="2037993" y="6997184"/>
            <a:ext cx="10554414" cy="333256"/>
          </a:xfrm>
          <a:prstGeom prst="rect">
            <a:avLst/>
          </a:prstGeom>
          <a:noFill/>
        </p:spPr>
        <p:txBody>
          <a:bodyPr wrap="none" rtlCol="0" anchor="t"/>
          <a:lstStyle/>
          <a:p>
            <a:pPr marL="0" indent="0">
              <a:lnSpc>
                <a:spcPts val="2625"/>
              </a:lnSpc>
              <a:buNone/>
            </a:pPr>
            <a:endParaRPr lang="en-US" sz="1750" dirty="0"/>
          </a:p>
        </p:txBody>
      </p:sp>
      <p:pic>
        <p:nvPicPr>
          <p:cNvPr id="8" name="Picture 7" descr="DataCollection_Client Info.xlsx - WPS Office 07_07_2024 8_12_08 AM"/>
          <p:cNvPicPr>
            <a:picLocks noChangeAspect="1"/>
          </p:cNvPicPr>
          <p:nvPr>
            <p:custDataLst>
              <p:tags r:id="rId2"/>
            </p:custDataLst>
          </p:nvPr>
        </p:nvPicPr>
        <p:blipFill>
          <a:blip r:embed="rId3"/>
          <a:stretch>
            <a:fillRect/>
          </a:stretch>
        </p:blipFill>
        <p:spPr>
          <a:xfrm>
            <a:off x="1634490" y="1675765"/>
            <a:ext cx="11362055" cy="596265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75000"/>
            </a:srgbClr>
          </a:solidFill>
        </p:spPr>
      </p:sp>
      <p:sp>
        <p:nvSpPr>
          <p:cNvPr id="4" name="Text 1"/>
          <p:cNvSpPr/>
          <p:nvPr/>
        </p:nvSpPr>
        <p:spPr>
          <a:xfrm>
            <a:off x="1042035" y="340360"/>
            <a:ext cx="5763895" cy="897890"/>
          </a:xfrm>
          <a:prstGeom prst="rect">
            <a:avLst/>
          </a:prstGeom>
          <a:noFill/>
        </p:spPr>
        <p:txBody>
          <a:bodyPr wrap="none" rtlCol="0" anchor="t"/>
          <a:lstStyle/>
          <a:p>
            <a:pPr marL="0" indent="0" algn="l">
              <a:lnSpc>
                <a:spcPts val="5470"/>
              </a:lnSpc>
              <a:buNone/>
            </a:pPr>
            <a:r>
              <a:rPr lang="en-US" sz="3200" dirty="0">
                <a:solidFill>
                  <a:srgbClr val="FFFFFF"/>
                </a:solidFill>
                <a:latin typeface="Roboto" pitchFamily="34" charset="0"/>
                <a:ea typeface="Roboto" pitchFamily="34" charset="-122"/>
                <a:cs typeface="Roboto" pitchFamily="34" charset="-120"/>
              </a:rPr>
              <a:t>Business Insights &amp; Statistical insights</a:t>
            </a:r>
            <a:endParaRPr lang="en-US" sz="3200" dirty="0">
              <a:solidFill>
                <a:srgbClr val="FFFFFF"/>
              </a:solidFill>
              <a:latin typeface="Roboto" pitchFamily="34" charset="0"/>
              <a:ea typeface="Roboto" pitchFamily="34" charset="-122"/>
              <a:cs typeface="Roboto" pitchFamily="34" charset="-120"/>
            </a:endParaRPr>
          </a:p>
        </p:txBody>
      </p:sp>
      <p:sp>
        <p:nvSpPr>
          <p:cNvPr id="6" name="Text 2"/>
          <p:cNvSpPr/>
          <p:nvPr/>
        </p:nvSpPr>
        <p:spPr>
          <a:xfrm>
            <a:off x="2037993" y="6997184"/>
            <a:ext cx="10554414" cy="333256"/>
          </a:xfrm>
          <a:prstGeom prst="rect">
            <a:avLst/>
          </a:prstGeom>
          <a:noFill/>
        </p:spPr>
        <p:txBody>
          <a:bodyPr wrap="none" rtlCol="0" anchor="t"/>
          <a:lstStyle/>
          <a:p>
            <a:pPr marL="0" indent="0">
              <a:lnSpc>
                <a:spcPts val="2625"/>
              </a:lnSpc>
              <a:buNone/>
            </a:pPr>
            <a:endParaRPr lang="en-US" sz="1750" dirty="0"/>
          </a:p>
        </p:txBody>
      </p:sp>
      <p:graphicFrame>
        <p:nvGraphicFramePr>
          <p:cNvPr id="7" name="Table 6"/>
          <p:cNvGraphicFramePr/>
          <p:nvPr>
            <p:custDataLst>
              <p:tags r:id="rId2"/>
            </p:custDataLst>
          </p:nvPr>
        </p:nvGraphicFramePr>
        <p:xfrm>
          <a:off x="196215" y="1238885"/>
          <a:ext cx="7320915" cy="6470650"/>
        </p:xfrm>
        <a:graphic>
          <a:graphicData uri="http://schemas.openxmlformats.org/drawingml/2006/table">
            <a:tbl>
              <a:tblPr/>
              <a:tblGrid>
                <a:gridCol w="718820"/>
                <a:gridCol w="486410"/>
                <a:gridCol w="278765"/>
                <a:gridCol w="255270"/>
                <a:gridCol w="271780"/>
                <a:gridCol w="254000"/>
                <a:gridCol w="255905"/>
                <a:gridCol w="255270"/>
                <a:gridCol w="278130"/>
                <a:gridCol w="492125"/>
                <a:gridCol w="1887855"/>
                <a:gridCol w="1886585"/>
              </a:tblGrid>
              <a:tr h="513715">
                <a:tc gridSpan="2">
                  <a:txBody>
                    <a:bodyPr/>
                    <a:p>
                      <a:pPr marL="6350" indent="0" algn="ctr" fontAlgn="ctr"/>
                      <a:r>
                        <a:rPr lang="en-US" altLang="zh-CN" sz="600" b="1" i="0">
                          <a:solidFill>
                            <a:srgbClr val="000000"/>
                          </a:solidFill>
                          <a:latin typeface="Calibri" panose="020F0502020204030204"/>
                          <a:ea typeface="Calibri" panose="020F0502020204030204"/>
                        </a:rPr>
                        <a:t>Numeric Columns</a:t>
                      </a:r>
                      <a:endParaRPr lang="en-US" altLang="zh-CN" sz="600" b="1"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E2EFDA"/>
                    </a:solidFill>
                  </a:tcPr>
                </a:tc>
                <a:tc hMerge="1">
                  <a:tcPr>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tcPr>
                </a:tc>
                <a:tc gridSpan="3">
                  <a:txBody>
                    <a:bodyPr/>
                    <a:p>
                      <a:pPr marL="6350" indent="0" algn="ctr" fontAlgn="ctr"/>
                      <a:r>
                        <a:rPr lang="en-US" altLang="zh-CN" sz="600" b="1" i="0">
                          <a:solidFill>
                            <a:srgbClr val="000000"/>
                          </a:solidFill>
                          <a:latin typeface="Calibri" panose="020F0502020204030204"/>
                          <a:ea typeface="Calibri" panose="020F0502020204030204"/>
                        </a:rPr>
                        <a:t>1st Business Decision</a:t>
                      </a:r>
                      <a:endParaRPr lang="en-US" altLang="zh-CN" sz="600" b="1"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E2EFDA"/>
                    </a:solidFill>
                  </a:tcPr>
                </a:tc>
                <a:tc hMerge="1">
                  <a:tcP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tcPr>
                </a:tc>
                <a:tc hMerge="1">
                  <a:tcPr>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tcPr>
                </a:tc>
                <a:tc gridSpan="3">
                  <a:txBody>
                    <a:bodyPr/>
                    <a:p>
                      <a:pPr marL="6350" indent="0" algn="ctr" fontAlgn="ctr"/>
                      <a:r>
                        <a:rPr lang="en-US" altLang="zh-CN" sz="600" b="1" i="0">
                          <a:solidFill>
                            <a:srgbClr val="000000"/>
                          </a:solidFill>
                          <a:latin typeface="Calibri" panose="020F0502020204030204"/>
                          <a:ea typeface="Calibri" panose="020F0502020204030204"/>
                        </a:rPr>
                        <a:t>2nd Business Decision</a:t>
                      </a:r>
                      <a:endParaRPr lang="en-US" altLang="zh-CN" sz="600" b="1"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E2EFDA"/>
                    </a:solidFill>
                  </a:tcPr>
                </a:tc>
                <a:tc hMerge="1">
                  <a:tcP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tcPr>
                </a:tc>
                <a:tc hMerge="1">
                  <a:tcPr>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tcPr>
                </a:tc>
                <a:tc>
                  <a:txBody>
                    <a:bodyPr/>
                    <a:p>
                      <a:pPr marL="6350" indent="0" algn="ctr" fontAlgn="ctr"/>
                      <a:r>
                        <a:rPr lang="en-US" altLang="zh-CN" sz="600" b="1" i="0">
                          <a:solidFill>
                            <a:srgbClr val="000000"/>
                          </a:solidFill>
                          <a:latin typeface="Calibri" panose="020F0502020204030204"/>
                          <a:ea typeface="Calibri" panose="020F0502020204030204"/>
                        </a:rPr>
                        <a:t>3rd Business Decision</a:t>
                      </a:r>
                      <a:endParaRPr lang="en-US" altLang="zh-CN" sz="600" b="1"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E2EFDA"/>
                    </a:solidFill>
                  </a:tcPr>
                </a:tc>
                <a:tc>
                  <a:txBody>
                    <a:bodyPr/>
                    <a:p>
                      <a:pPr marL="6350" indent="0" algn="ctr" fontAlgn="ctr"/>
                      <a:r>
                        <a:rPr lang="en-US" altLang="zh-CN" sz="600" b="1" i="0">
                          <a:solidFill>
                            <a:srgbClr val="000000"/>
                          </a:solidFill>
                          <a:latin typeface="Calibri" panose="020F0502020204030204"/>
                          <a:ea typeface="Calibri" panose="020F0502020204030204"/>
                        </a:rPr>
                        <a:t>4th Business Decision</a:t>
                      </a:r>
                      <a:endParaRPr lang="en-US" altLang="zh-CN" sz="600" b="1"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E2EFDA"/>
                    </a:solidFill>
                  </a:tcPr>
                </a:tc>
                <a:tc rowSpan="2">
                  <a:txBody>
                    <a:bodyPr/>
                    <a:p>
                      <a:pPr marL="6350" indent="0" algn="ctr" fontAlgn="ctr"/>
                      <a:r>
                        <a:rPr lang="en-US" altLang="zh-CN" sz="600" b="1" i="0">
                          <a:solidFill>
                            <a:srgbClr val="000000"/>
                          </a:solidFill>
                          <a:latin typeface="Calibri" panose="020F0502020204030204"/>
                          <a:ea typeface="Calibri" panose="020F0502020204030204"/>
                        </a:rPr>
                        <a:t>Statistical insights</a:t>
                      </a:r>
                      <a:endParaRPr lang="en-US" altLang="zh-CN" sz="600" b="1"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E2EFDA"/>
                    </a:solidFill>
                  </a:tcPr>
                </a:tc>
                <a:tc rowSpan="2">
                  <a:txBody>
                    <a:bodyPr/>
                    <a:p>
                      <a:pPr marL="6350" indent="0" algn="ctr" fontAlgn="ctr"/>
                      <a:r>
                        <a:rPr lang="en-US" altLang="zh-CN" sz="600" b="1" i="0">
                          <a:solidFill>
                            <a:srgbClr val="000000"/>
                          </a:solidFill>
                          <a:latin typeface="Calibri" panose="020F0502020204030204"/>
                          <a:ea typeface="Calibri" panose="020F0502020204030204"/>
                        </a:rPr>
                        <a:t>Business Insights</a:t>
                      </a:r>
                      <a:endParaRPr lang="en-US" altLang="zh-CN" sz="600" b="1"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E2EFDA"/>
                    </a:solidFill>
                  </a:tcPr>
                </a:tc>
              </a:tr>
              <a:tr h="381635">
                <a:tc>
                  <a:txBody>
                    <a:bodyPr/>
                    <a:p>
                      <a:pPr marL="6350" indent="0" algn="ctr" fontAlgn="ctr"/>
                      <a:r>
                        <a:rPr lang="en-US" altLang="zh-CN" sz="500" b="0" i="0">
                          <a:solidFill>
                            <a:srgbClr val="000000"/>
                          </a:solidFill>
                          <a:latin typeface="Arial" panose="020B0604020202020204"/>
                          <a:ea typeface="Arial" panose="020B0604020202020204"/>
                        </a:rPr>
                        <a:t>Column name</a:t>
                      </a:r>
                      <a:endParaRPr lang="en-US" altLang="zh-CN" sz="500" b="0" i="0">
                        <a:solidFill>
                          <a:srgbClr val="000000"/>
                        </a:solidFill>
                        <a:latin typeface="Arial" panose="020B0604020202020204"/>
                        <a:ea typeface="Arial" panose="020B060402020202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FFFF00"/>
                    </a:solidFill>
                  </a:tcPr>
                </a:tc>
                <a:tc>
                  <a:txBody>
                    <a:bodyPr/>
                    <a:p>
                      <a:pPr marL="6350" indent="0" algn="ctr" fontAlgn="ctr"/>
                      <a:r>
                        <a:rPr lang="en-US" altLang="zh-CN" sz="500" b="0" i="0">
                          <a:solidFill>
                            <a:srgbClr val="000000"/>
                          </a:solidFill>
                          <a:latin typeface="Arial" panose="020B0604020202020204"/>
                          <a:ea typeface="Arial" panose="020B0604020202020204"/>
                        </a:rPr>
                        <a:t>Description</a:t>
                      </a:r>
                      <a:endParaRPr lang="en-US" altLang="zh-CN" sz="500" b="0" i="0">
                        <a:solidFill>
                          <a:srgbClr val="000000"/>
                        </a:solidFill>
                        <a:latin typeface="Arial" panose="020B0604020202020204"/>
                        <a:ea typeface="Arial" panose="020B060402020202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FFFF00"/>
                    </a:solidFill>
                  </a:tcPr>
                </a:tc>
                <a:tc>
                  <a:txBody>
                    <a:bodyPr/>
                    <a:p>
                      <a:pPr marL="6350" indent="0" algn="ctr" fontAlgn="ctr"/>
                      <a:r>
                        <a:rPr lang="en-US" altLang="zh-CN" sz="600" b="1" i="0">
                          <a:solidFill>
                            <a:srgbClr val="000000"/>
                          </a:solidFill>
                          <a:latin typeface="Calibri" panose="020F0502020204030204"/>
                          <a:ea typeface="Calibri" panose="020F0502020204030204"/>
                        </a:rPr>
                        <a:t>Mean</a:t>
                      </a:r>
                      <a:endParaRPr lang="en-US" altLang="zh-CN" sz="600" b="1"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FFFF00"/>
                    </a:solidFill>
                  </a:tcPr>
                </a:tc>
                <a:tc>
                  <a:txBody>
                    <a:bodyPr/>
                    <a:p>
                      <a:pPr marL="6350" indent="0" algn="ctr" fontAlgn="ctr"/>
                      <a:r>
                        <a:rPr lang="en-US" altLang="zh-CN" sz="600" b="1" i="0">
                          <a:solidFill>
                            <a:srgbClr val="000000"/>
                          </a:solidFill>
                          <a:latin typeface="Calibri" panose="020F0502020204030204"/>
                          <a:ea typeface="Calibri" panose="020F0502020204030204"/>
                        </a:rPr>
                        <a:t>Median</a:t>
                      </a:r>
                      <a:endParaRPr lang="en-US" altLang="zh-CN" sz="600" b="1"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FFFF00"/>
                    </a:solidFill>
                  </a:tcPr>
                </a:tc>
                <a:tc>
                  <a:txBody>
                    <a:bodyPr/>
                    <a:p>
                      <a:pPr marL="6350" indent="0" algn="ctr" fontAlgn="ctr"/>
                      <a:r>
                        <a:rPr lang="en-US" altLang="zh-CN" sz="600" b="1" i="0">
                          <a:solidFill>
                            <a:srgbClr val="000000"/>
                          </a:solidFill>
                          <a:latin typeface="Calibri" panose="020F0502020204030204"/>
                          <a:ea typeface="Calibri" panose="020F0502020204030204"/>
                        </a:rPr>
                        <a:t>Mode</a:t>
                      </a:r>
                      <a:endParaRPr lang="en-US" altLang="zh-CN" sz="600" b="1"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FFFF00"/>
                    </a:solidFill>
                  </a:tcPr>
                </a:tc>
                <a:tc>
                  <a:txBody>
                    <a:bodyPr/>
                    <a:p>
                      <a:pPr marL="6350" indent="0" algn="ctr" fontAlgn="ctr"/>
                      <a:r>
                        <a:rPr lang="en-US" altLang="zh-CN" sz="600" b="1" i="0">
                          <a:solidFill>
                            <a:srgbClr val="000000"/>
                          </a:solidFill>
                          <a:latin typeface="Calibri" panose="020F0502020204030204"/>
                          <a:ea typeface="Calibri" panose="020F0502020204030204"/>
                        </a:rPr>
                        <a:t>Variance</a:t>
                      </a:r>
                      <a:endParaRPr lang="en-US" altLang="zh-CN" sz="600" b="1"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FFFF00"/>
                    </a:solidFill>
                  </a:tcPr>
                </a:tc>
                <a:tc>
                  <a:txBody>
                    <a:bodyPr/>
                    <a:p>
                      <a:pPr marL="6350" indent="0" algn="ctr" fontAlgn="ctr"/>
                      <a:r>
                        <a:rPr lang="en-US" altLang="zh-CN" sz="600" b="1" i="0">
                          <a:solidFill>
                            <a:srgbClr val="000000"/>
                          </a:solidFill>
                          <a:latin typeface="Calibri" panose="020F0502020204030204"/>
                          <a:ea typeface="Calibri" panose="020F0502020204030204"/>
                        </a:rPr>
                        <a:t>std_dev</a:t>
                      </a:r>
                      <a:endParaRPr lang="en-US" altLang="zh-CN" sz="600" b="1"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FFFF00"/>
                    </a:solidFill>
                  </a:tcPr>
                </a:tc>
                <a:tc>
                  <a:txBody>
                    <a:bodyPr/>
                    <a:p>
                      <a:pPr marL="6350" indent="0" algn="ctr" fontAlgn="ctr"/>
                      <a:r>
                        <a:rPr lang="en-US" altLang="zh-CN" sz="600" b="1" i="0">
                          <a:solidFill>
                            <a:srgbClr val="000000"/>
                          </a:solidFill>
                          <a:latin typeface="Calibri" panose="020F0502020204030204"/>
                          <a:ea typeface="Calibri" panose="020F0502020204030204"/>
                        </a:rPr>
                        <a:t>Ranga</a:t>
                      </a:r>
                      <a:endParaRPr lang="en-US" altLang="zh-CN" sz="600" b="1"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FFFF00"/>
                    </a:solidFill>
                  </a:tcPr>
                </a:tc>
                <a:tc>
                  <a:txBody>
                    <a:bodyPr/>
                    <a:p>
                      <a:pPr marL="6350" indent="0" algn="ctr" fontAlgn="ctr"/>
                      <a:r>
                        <a:rPr lang="en-US" altLang="zh-CN" sz="600" b="1" i="0">
                          <a:solidFill>
                            <a:srgbClr val="000000"/>
                          </a:solidFill>
                          <a:latin typeface="Calibri" panose="020F0502020204030204"/>
                          <a:ea typeface="Calibri" panose="020F0502020204030204"/>
                        </a:rPr>
                        <a:t>Skewness</a:t>
                      </a:r>
                      <a:endParaRPr lang="en-US" altLang="zh-CN" sz="600" b="1"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FFFF00"/>
                    </a:solidFill>
                  </a:tcPr>
                </a:tc>
                <a:tc>
                  <a:txBody>
                    <a:bodyPr/>
                    <a:p>
                      <a:pPr marL="6350" indent="0" algn="ctr" fontAlgn="ctr"/>
                      <a:r>
                        <a:rPr lang="en-US" altLang="zh-CN" sz="600" b="1" i="0">
                          <a:solidFill>
                            <a:srgbClr val="000000"/>
                          </a:solidFill>
                          <a:latin typeface="Calibri" panose="020F0502020204030204"/>
                          <a:ea typeface="Calibri" panose="020F0502020204030204"/>
                        </a:rPr>
                        <a:t>kurtosis</a:t>
                      </a:r>
                      <a:endParaRPr lang="en-US" altLang="zh-CN" sz="600" b="1"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FFFF00"/>
                    </a:solidFill>
                  </a:tcPr>
                </a:tc>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B w="6350" cap="flat" cmpd="sng">
                      <a:solidFill>
                        <a:srgbClr val="000000"/>
                      </a:solidFill>
                      <a:prstDash val="solid"/>
                      <a:headEnd type="none" w="med" len="med"/>
                      <a:tailEnd type="none" w="med" len="med"/>
                    </a:lnB>
                  </a:tcPr>
                </a:tc>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B w="6350" cap="flat" cmpd="sng">
                      <a:solidFill>
                        <a:srgbClr val="000000"/>
                      </a:solidFill>
                      <a:prstDash val="solid"/>
                      <a:headEnd type="none" w="med" len="med"/>
                      <a:tailEnd type="none" w="med" len="med"/>
                    </a:lnB>
                  </a:tcPr>
                </a:tc>
              </a:tr>
              <a:tr h="882650">
                <a:tc>
                  <a:txBody>
                    <a:bodyPr/>
                    <a:p>
                      <a:pPr marL="6350" indent="0" algn="l" fontAlgn="ctr"/>
                      <a:r>
                        <a:rPr lang="en-US" altLang="zh-CN" sz="500" b="0" i="0">
                          <a:solidFill>
                            <a:srgbClr val="000000"/>
                          </a:solidFill>
                          <a:latin typeface="Arial" panose="020B0604020202020204"/>
                          <a:ea typeface="Arial" panose="020B0604020202020204"/>
                        </a:rPr>
                        <a:t>COKE_REQ</a:t>
                      </a:r>
                      <a:endParaRPr lang="en-US" altLang="zh-CN" sz="500" b="0" i="0">
                        <a:solidFill>
                          <a:srgbClr val="000000"/>
                        </a:solidFill>
                        <a:latin typeface="Arial" panose="020B0604020202020204"/>
                        <a:ea typeface="Arial" panose="020B060402020202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E2EFDA"/>
                    </a:solidFill>
                  </a:tcPr>
                </a:tc>
                <a:tc>
                  <a:txBody>
                    <a:bodyPr/>
                    <a:p>
                      <a:pPr marL="6350" indent="0" algn="l" fontAlgn="ctr"/>
                      <a:r>
                        <a:rPr lang="en-US" altLang="zh-CN" sz="500" b="0" i="0">
                          <a:solidFill>
                            <a:srgbClr val="000000"/>
                          </a:solidFill>
                          <a:latin typeface="Arial" panose="020B0604020202020204"/>
                          <a:ea typeface="Arial" panose="020B0604020202020204"/>
                        </a:rPr>
                        <a:t>Coke requisition</a:t>
                      </a:r>
                      <a:endParaRPr lang="en-US" altLang="zh-CN" sz="500" b="0" i="0">
                        <a:solidFill>
                          <a:srgbClr val="000000"/>
                        </a:solidFill>
                        <a:latin typeface="Arial" panose="020B0604020202020204"/>
                        <a:ea typeface="Arial" panose="020B060402020202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E2EFDA"/>
                    </a:solidFill>
                  </a:tcPr>
                </a:tc>
                <a:tc>
                  <a:txBody>
                    <a:bodyPr/>
                    <a:p>
                      <a:pPr marL="6350" indent="0" algn="ctr" fontAlgn="ctr"/>
                      <a:r>
                        <a:rPr lang="en-US" altLang="zh-CN" sz="600" b="0" i="0">
                          <a:solidFill>
                            <a:srgbClr val="000000"/>
                          </a:solidFill>
                          <a:latin typeface="Calibri" panose="020F0502020204030204"/>
                          <a:ea typeface="Calibri" panose="020F0502020204030204"/>
                        </a:rPr>
                        <a:t>0</a:t>
                      </a:r>
                      <a:endParaRPr lang="en-US" altLang="zh-CN" sz="6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E2EFDA"/>
                    </a:solidFill>
                  </a:tcPr>
                </a:tc>
                <a:tc>
                  <a:txBody>
                    <a:bodyPr/>
                    <a:p>
                      <a:pPr marL="6350" indent="0" algn="ctr" fontAlgn="ctr"/>
                      <a:r>
                        <a:rPr lang="en-US" altLang="zh-CN" sz="600" b="0" i="0">
                          <a:solidFill>
                            <a:srgbClr val="000000"/>
                          </a:solidFill>
                          <a:latin typeface="Calibri" panose="020F0502020204030204"/>
                          <a:ea typeface="Calibri" panose="020F0502020204030204"/>
                        </a:rPr>
                        <a:t>344</a:t>
                      </a:r>
                      <a:endParaRPr lang="en-US" altLang="zh-CN" sz="6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E2EFDA"/>
                    </a:solidFill>
                  </a:tcPr>
                </a:tc>
                <a:tc>
                  <a:txBody>
                    <a:bodyPr/>
                    <a:p>
                      <a:pPr marL="6350" indent="0" algn="ctr" fontAlgn="ctr"/>
                      <a:r>
                        <a:rPr lang="en-US" altLang="zh-CN" sz="600" b="0" i="0">
                          <a:solidFill>
                            <a:srgbClr val="000000"/>
                          </a:solidFill>
                          <a:latin typeface="Calibri" panose="020F0502020204030204"/>
                          <a:ea typeface="Calibri" panose="020F0502020204030204"/>
                        </a:rPr>
                        <a:t>0</a:t>
                      </a:r>
                      <a:endParaRPr lang="en-US" altLang="zh-CN" sz="6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E2EFDA"/>
                    </a:solidFill>
                  </a:tcPr>
                </a:tc>
                <a:tc>
                  <a:txBody>
                    <a:bodyPr/>
                    <a:p>
                      <a:pPr marL="6350" indent="0" algn="ctr" fontAlgn="ctr"/>
                      <a:r>
                        <a:rPr lang="en-US" altLang="zh-CN" sz="600" b="0" i="0">
                          <a:solidFill>
                            <a:srgbClr val="000000"/>
                          </a:solidFill>
                          <a:latin typeface="Calibri" panose="020F0502020204030204"/>
                          <a:ea typeface="Calibri" panose="020F0502020204030204"/>
                        </a:rPr>
                        <a:t>0</a:t>
                      </a:r>
                      <a:endParaRPr lang="en-US" altLang="zh-CN" sz="6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E2EFDA"/>
                    </a:solidFill>
                  </a:tcPr>
                </a:tc>
                <a:tc>
                  <a:txBody>
                    <a:bodyPr/>
                    <a:p>
                      <a:pPr marL="6350" indent="0" algn="ctr" fontAlgn="ctr"/>
                      <a:r>
                        <a:rPr lang="en-US" altLang="zh-CN" sz="600" b="0" i="0">
                          <a:solidFill>
                            <a:srgbClr val="000000"/>
                          </a:solidFill>
                          <a:latin typeface="Calibri" panose="020F0502020204030204"/>
                          <a:ea typeface="Calibri" panose="020F0502020204030204"/>
                        </a:rPr>
                        <a:t>0</a:t>
                      </a:r>
                      <a:endParaRPr lang="en-US" altLang="zh-CN" sz="6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E2EFDA"/>
                    </a:solidFill>
                  </a:tcPr>
                </a:tc>
                <a:tc>
                  <a:txBody>
                    <a:bodyPr/>
                    <a:p>
                      <a:pPr marL="6350" indent="0" algn="ctr" fontAlgn="ctr"/>
                      <a:r>
                        <a:rPr lang="en-US" altLang="zh-CN" sz="600" b="0" i="0">
                          <a:solidFill>
                            <a:srgbClr val="000000"/>
                          </a:solidFill>
                          <a:latin typeface="Calibri" panose="020F0502020204030204"/>
                          <a:ea typeface="Calibri" panose="020F0502020204030204"/>
                        </a:rPr>
                        <a:t>0</a:t>
                      </a:r>
                      <a:endParaRPr lang="en-US" altLang="zh-CN" sz="6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E2EFDA"/>
                    </a:solidFill>
                  </a:tcPr>
                </a:tc>
                <a:tc>
                  <a:txBody>
                    <a:bodyPr/>
                    <a:p>
                      <a:pPr marL="6350" indent="0" algn="ctr" fontAlgn="ctr"/>
                      <a:r>
                        <a:rPr lang="en-US" altLang="zh-CN" sz="600" b="0" i="0">
                          <a:solidFill>
                            <a:srgbClr val="000000"/>
                          </a:solidFill>
                          <a:latin typeface="Calibri" panose="020F0502020204030204"/>
                          <a:ea typeface="Calibri" panose="020F0502020204030204"/>
                        </a:rPr>
                        <a:t>NULL</a:t>
                      </a:r>
                      <a:endParaRPr lang="en-US" altLang="zh-CN" sz="6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E2EFDA"/>
                    </a:solidFill>
                  </a:tcPr>
                </a:tc>
                <a:tc>
                  <a:txBody>
                    <a:bodyPr/>
                    <a:p>
                      <a:pPr marL="6350" indent="0" algn="ctr" fontAlgn="ctr"/>
                      <a:r>
                        <a:rPr lang="en-US" altLang="zh-CN" sz="600" b="0" i="0">
                          <a:solidFill>
                            <a:srgbClr val="000000"/>
                          </a:solidFill>
                          <a:latin typeface="Calibri" panose="020F0502020204030204"/>
                          <a:ea typeface="Calibri" panose="020F0502020204030204"/>
                        </a:rPr>
                        <a:t>NULL</a:t>
                      </a:r>
                      <a:endParaRPr lang="en-US" altLang="zh-CN" sz="6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E2EFDA"/>
                    </a:solidFill>
                  </a:tcPr>
                </a:tc>
                <a:tc>
                  <a:txBody>
                    <a:bodyPr/>
                    <a:p>
                      <a:pPr marL="6350" indent="0" algn="l" fontAlgn="ctr"/>
                      <a:r>
                        <a:rPr lang="en-US" altLang="zh-CN" sz="600" b="0" i="0">
                          <a:solidFill>
                            <a:srgbClr val="000000"/>
                          </a:solidFill>
                          <a:latin typeface="Calibri" panose="020F0502020204030204"/>
                          <a:ea typeface="Calibri" panose="020F0502020204030204"/>
                        </a:rPr>
                        <a:t>Data not available for analysis.</a:t>
                      </a:r>
                      <a:endParaRPr lang="en-US" altLang="zh-CN" sz="6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E2EFDA"/>
                    </a:solidFill>
                  </a:tcPr>
                </a:tc>
                <a:tc>
                  <a:txBody>
                    <a:bodyPr/>
                    <a:p>
                      <a:pPr marL="6350" indent="0" algn="l" fontAlgn="ctr"/>
                      <a:r>
                        <a:rPr lang="en-US" altLang="zh-CN" sz="600" b="0" i="0">
                          <a:solidFill>
                            <a:srgbClr val="000000"/>
                          </a:solidFill>
                          <a:latin typeface="Calibri" panose="020F0502020204030204"/>
                          <a:ea typeface="Calibri" panose="020F0502020204030204"/>
                        </a:rPr>
                        <a:t>The analysis  shows a mean and mode of 0, indicating minimal coke usage in most batches, which helps in achieving cost efficiency. The median value of 344 suggests special grades require more coke, highlighting them for further analysis. Zero variance and range point to potential data issues, stressing the need for accurate data collection. This consistency in coke usage aids in identifying cost-effective golden batches, with special attention to those needing more coke.</a:t>
                      </a:r>
                      <a:endParaRPr lang="en-US" altLang="zh-CN" sz="6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E2EFDA"/>
                    </a:solidFill>
                  </a:tcPr>
                </a:tc>
              </a:tr>
              <a:tr h="698500">
                <a:tc>
                  <a:txBody>
                    <a:bodyPr/>
                    <a:p>
                      <a:pPr marL="6350" indent="0" algn="l" fontAlgn="ctr"/>
                      <a:r>
                        <a:rPr lang="en-US" altLang="zh-CN" sz="500" b="0" i="0">
                          <a:solidFill>
                            <a:srgbClr val="000000"/>
                          </a:solidFill>
                          <a:latin typeface="Arial" panose="020B0604020202020204"/>
                          <a:ea typeface="Arial" panose="020B0604020202020204"/>
                        </a:rPr>
                        <a:t>BSM</a:t>
                      </a:r>
                      <a:endParaRPr lang="en-US" altLang="zh-CN" sz="500" b="0" i="0">
                        <a:solidFill>
                          <a:srgbClr val="000000"/>
                        </a:solidFill>
                        <a:latin typeface="Arial" panose="020B0604020202020204"/>
                        <a:ea typeface="Arial" panose="020B060402020202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E2EFDA"/>
                    </a:solidFill>
                  </a:tcPr>
                </a:tc>
                <a:tc>
                  <a:txBody>
                    <a:bodyPr/>
                    <a:p>
                      <a:pPr marL="6350" indent="0" algn="l" fontAlgn="ctr"/>
                      <a:r>
                        <a:rPr lang="en-US" altLang="zh-CN" sz="500" b="0" i="0">
                          <a:solidFill>
                            <a:srgbClr val="000000"/>
                          </a:solidFill>
                          <a:latin typeface="Arial" panose="020B0604020202020204"/>
                          <a:ea typeface="Arial" panose="020B0604020202020204"/>
                        </a:rPr>
                        <a:t>Basis Material Standard or Bond Set Material (depending on context)</a:t>
                      </a:r>
                      <a:endParaRPr lang="en-US" altLang="zh-CN" sz="500" b="0" i="0">
                        <a:solidFill>
                          <a:srgbClr val="000000"/>
                        </a:solidFill>
                        <a:latin typeface="Arial" panose="020B0604020202020204"/>
                        <a:ea typeface="Arial" panose="020B060402020202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E2EFDA"/>
                    </a:solidFill>
                  </a:tcPr>
                </a:tc>
                <a:tc>
                  <a:txBody>
                    <a:bodyPr/>
                    <a:p>
                      <a:pPr marL="6350" indent="0" algn="ctr" fontAlgn="ctr"/>
                      <a:r>
                        <a:rPr lang="en-US" altLang="zh-CN" sz="600" b="0" i="0">
                          <a:solidFill>
                            <a:srgbClr val="000000"/>
                          </a:solidFill>
                          <a:latin typeface="Calibri" panose="020F0502020204030204"/>
                          <a:ea typeface="Calibri" panose="020F0502020204030204"/>
                        </a:rPr>
                        <a:t>3.4653</a:t>
                      </a:r>
                      <a:endParaRPr lang="en-US" altLang="zh-CN" sz="6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E2EFDA"/>
                    </a:solidFill>
                  </a:tcPr>
                </a:tc>
                <a:tc>
                  <a:txBody>
                    <a:bodyPr/>
                    <a:p>
                      <a:pPr marL="6350" indent="0" algn="ctr" fontAlgn="ctr"/>
                      <a:r>
                        <a:rPr lang="en-US" altLang="zh-CN" sz="600" b="0" i="0">
                          <a:solidFill>
                            <a:srgbClr val="000000"/>
                          </a:solidFill>
                          <a:latin typeface="Calibri" panose="020F0502020204030204"/>
                          <a:ea typeface="Calibri" panose="020F0502020204030204"/>
                        </a:rPr>
                        <a:t>3</a:t>
                      </a:r>
                      <a:endParaRPr lang="en-US" altLang="zh-CN" sz="6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E2EFDA"/>
                    </a:solidFill>
                  </a:tcPr>
                </a:tc>
                <a:tc>
                  <a:txBody>
                    <a:bodyPr/>
                    <a:p>
                      <a:pPr marL="6350" indent="0" algn="ctr" fontAlgn="ctr"/>
                      <a:r>
                        <a:rPr lang="en-US" altLang="zh-CN" sz="600" b="0" i="0">
                          <a:solidFill>
                            <a:srgbClr val="000000"/>
                          </a:solidFill>
                          <a:latin typeface="Calibri" panose="020F0502020204030204"/>
                          <a:ea typeface="Calibri" panose="020F0502020204030204"/>
                        </a:rPr>
                        <a:t>2</a:t>
                      </a:r>
                      <a:endParaRPr lang="en-US" altLang="zh-CN" sz="6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E2EFDA"/>
                    </a:solidFill>
                  </a:tcPr>
                </a:tc>
                <a:tc>
                  <a:txBody>
                    <a:bodyPr/>
                    <a:p>
                      <a:pPr marL="6350" indent="0" algn="ctr" fontAlgn="ctr"/>
                      <a:r>
                        <a:rPr lang="en-US" altLang="zh-CN" sz="600" b="0" i="0">
                          <a:solidFill>
                            <a:srgbClr val="000000"/>
                          </a:solidFill>
                          <a:latin typeface="Calibri" panose="020F0502020204030204"/>
                          <a:ea typeface="Calibri" panose="020F0502020204030204"/>
                        </a:rPr>
                        <a:t>9.830144303</a:t>
                      </a:r>
                      <a:endParaRPr lang="en-US" altLang="zh-CN" sz="6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E2EFDA"/>
                    </a:solidFill>
                  </a:tcPr>
                </a:tc>
                <a:tc>
                  <a:txBody>
                    <a:bodyPr/>
                    <a:p>
                      <a:pPr marL="6350" indent="0" algn="ctr" fontAlgn="ctr"/>
                      <a:r>
                        <a:rPr lang="en-US" altLang="zh-CN" sz="600" b="0" i="0">
                          <a:solidFill>
                            <a:srgbClr val="000000"/>
                          </a:solidFill>
                          <a:latin typeface="Calibri" panose="020F0502020204030204"/>
                          <a:ea typeface="Calibri" panose="020F0502020204030204"/>
                        </a:rPr>
                        <a:t>3.135306094</a:t>
                      </a:r>
                      <a:endParaRPr lang="en-US" altLang="zh-CN" sz="6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E2EFDA"/>
                    </a:solidFill>
                  </a:tcPr>
                </a:tc>
                <a:tc>
                  <a:txBody>
                    <a:bodyPr/>
                    <a:p>
                      <a:pPr marL="6350" indent="0" algn="ctr" fontAlgn="ctr"/>
                      <a:r>
                        <a:rPr lang="en-US" altLang="zh-CN" sz="600" b="0" i="0">
                          <a:solidFill>
                            <a:srgbClr val="000000"/>
                          </a:solidFill>
                          <a:latin typeface="Calibri" panose="020F0502020204030204"/>
                          <a:ea typeface="Calibri" panose="020F0502020204030204"/>
                        </a:rPr>
                        <a:t>26</a:t>
                      </a:r>
                      <a:endParaRPr lang="en-US" altLang="zh-CN" sz="6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E2EFDA"/>
                    </a:solidFill>
                  </a:tcPr>
                </a:tc>
                <a:tc>
                  <a:txBody>
                    <a:bodyPr/>
                    <a:p>
                      <a:pPr marL="6350" indent="0" algn="ctr" fontAlgn="ctr"/>
                      <a:r>
                        <a:rPr lang="en-US" altLang="zh-CN" sz="600" b="0" i="0">
                          <a:solidFill>
                            <a:srgbClr val="000000"/>
                          </a:solidFill>
                          <a:latin typeface="Calibri" panose="020F0502020204030204"/>
                          <a:ea typeface="Calibri" panose="020F0502020204030204"/>
                        </a:rPr>
                        <a:t>2.527894908</a:t>
                      </a:r>
                      <a:endParaRPr lang="en-US" altLang="zh-CN" sz="6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E2EFDA"/>
                    </a:solidFill>
                  </a:tcPr>
                </a:tc>
                <a:tc>
                  <a:txBody>
                    <a:bodyPr/>
                    <a:p>
                      <a:pPr marL="6350" indent="0" algn="ctr" fontAlgn="ctr"/>
                      <a:r>
                        <a:rPr lang="en-US" altLang="zh-CN" sz="600" b="0" i="0">
                          <a:solidFill>
                            <a:srgbClr val="000000"/>
                          </a:solidFill>
                          <a:latin typeface="Calibri" panose="020F0502020204030204"/>
                          <a:ea typeface="Calibri" panose="020F0502020204030204"/>
                        </a:rPr>
                        <a:t>6.455950488</a:t>
                      </a:r>
                      <a:endParaRPr lang="en-US" altLang="zh-CN" sz="6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E2EFDA"/>
                    </a:solidFill>
                  </a:tcPr>
                </a:tc>
                <a:tc>
                  <a:txBody>
                    <a:bodyPr/>
                    <a:p>
                      <a:pPr marL="6350" indent="0" algn="l" fontAlgn="ctr"/>
                      <a:r>
                        <a:rPr lang="en-US" altLang="zh-CN" sz="600" b="0" i="0">
                          <a:solidFill>
                            <a:srgbClr val="000000"/>
                          </a:solidFill>
                          <a:latin typeface="Calibri" panose="020F0502020204030204"/>
                          <a:ea typeface="Calibri" panose="020F0502020204030204"/>
                        </a:rPr>
                        <a:t>High skewness (2.53) and high kurtosis (6.46) indicate significant variability and outliers.</a:t>
                      </a:r>
                      <a:endParaRPr lang="en-US" altLang="zh-CN" sz="6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E2EFDA"/>
                    </a:solidFill>
                  </a:tcPr>
                </a:tc>
                <a:tc>
                  <a:txBody>
                    <a:bodyPr/>
                    <a:p>
                      <a:pPr marL="6350" indent="0" algn="l" fontAlgn="ctr"/>
                      <a:r>
                        <a:rPr lang="en-US" altLang="zh-CN" sz="600" b="0" i="0">
                          <a:solidFill>
                            <a:srgbClr val="000000"/>
                          </a:solidFill>
                          <a:latin typeface="Calibri" panose="020F0502020204030204"/>
                          <a:ea typeface="Calibri" panose="020F0502020204030204"/>
                        </a:rPr>
                        <a:t>The high mean and significant variance indicate a wide variety of material standards used. This diversity suggests a need for careful selection and standardization to improve process consistency. The high skewness and kurtosis highlight occasional usage of outlier material standards, suggesting the need for better inventory management and quality control.</a:t>
                      </a:r>
                      <a:endParaRPr lang="en-US" altLang="zh-CN" sz="6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E2EFDA"/>
                    </a:solidFill>
                  </a:tcPr>
                </a:tc>
              </a:tr>
              <a:tr h="329565">
                <a:tc>
                  <a:txBody>
                    <a:bodyPr/>
                    <a:p>
                      <a:pPr marL="6350" indent="0" algn="l" fontAlgn="ctr"/>
                      <a:r>
                        <a:rPr lang="en-US" altLang="zh-CN" sz="500" b="0" i="0">
                          <a:solidFill>
                            <a:srgbClr val="000000"/>
                          </a:solidFill>
                          <a:latin typeface="Arial" panose="020B0604020202020204"/>
                          <a:ea typeface="Arial" panose="020B0604020202020204"/>
                        </a:rPr>
                        <a:t>TP</a:t>
                      </a:r>
                      <a:endParaRPr lang="en-US" altLang="zh-CN" sz="500" b="0" i="0">
                        <a:solidFill>
                          <a:srgbClr val="000000"/>
                        </a:solidFill>
                        <a:latin typeface="Arial" panose="020B0604020202020204"/>
                        <a:ea typeface="Arial" panose="020B060402020202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E2EFDA"/>
                    </a:solidFill>
                  </a:tcPr>
                </a:tc>
                <a:tc>
                  <a:txBody>
                    <a:bodyPr/>
                    <a:p>
                      <a:pPr marL="6350" indent="0" algn="l" fontAlgn="ctr"/>
                      <a:r>
                        <a:rPr lang="en-US" altLang="zh-CN" sz="500" b="0" i="0">
                          <a:solidFill>
                            <a:srgbClr val="000000"/>
                          </a:solidFill>
                          <a:latin typeface="Arial" panose="020B0604020202020204"/>
                          <a:ea typeface="Arial" panose="020B0604020202020204"/>
                        </a:rPr>
                        <a:t>Target or Tap weight</a:t>
                      </a:r>
                      <a:endParaRPr lang="en-US" altLang="zh-CN" sz="500" b="0" i="0">
                        <a:solidFill>
                          <a:srgbClr val="000000"/>
                        </a:solidFill>
                        <a:latin typeface="Arial" panose="020B0604020202020204"/>
                        <a:ea typeface="Arial" panose="020B060402020202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E2EFDA"/>
                    </a:solidFill>
                  </a:tcPr>
                </a:tc>
                <a:tc>
                  <a:txBody>
                    <a:bodyPr/>
                    <a:p>
                      <a:pPr marL="6350" indent="0" algn="ctr" fontAlgn="ctr"/>
                      <a:r>
                        <a:rPr lang="en-US" altLang="zh-CN" sz="600" b="0" i="0">
                          <a:solidFill>
                            <a:srgbClr val="000000"/>
                          </a:solidFill>
                          <a:latin typeface="Calibri" panose="020F0502020204030204"/>
                          <a:ea typeface="Calibri" panose="020F0502020204030204"/>
                        </a:rPr>
                        <a:t>0</a:t>
                      </a:r>
                      <a:endParaRPr lang="en-US" altLang="zh-CN" sz="6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E2EFDA"/>
                    </a:solidFill>
                  </a:tcPr>
                </a:tc>
                <a:tc>
                  <a:txBody>
                    <a:bodyPr/>
                    <a:p>
                      <a:pPr marL="6350" indent="0" algn="ctr" fontAlgn="ctr"/>
                      <a:r>
                        <a:rPr lang="en-US" altLang="zh-CN" sz="600" b="0" i="0">
                          <a:solidFill>
                            <a:srgbClr val="000000"/>
                          </a:solidFill>
                          <a:latin typeface="Calibri" panose="020F0502020204030204"/>
                          <a:ea typeface="Calibri" panose="020F0502020204030204"/>
                        </a:rPr>
                        <a:t>0</a:t>
                      </a:r>
                      <a:endParaRPr lang="en-US" altLang="zh-CN" sz="6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E2EFDA"/>
                    </a:solidFill>
                  </a:tcPr>
                </a:tc>
                <a:tc>
                  <a:txBody>
                    <a:bodyPr/>
                    <a:p>
                      <a:pPr marL="6350" indent="0" algn="ctr" fontAlgn="ctr"/>
                      <a:r>
                        <a:rPr lang="en-US" altLang="zh-CN" sz="600" b="0" i="0">
                          <a:solidFill>
                            <a:srgbClr val="000000"/>
                          </a:solidFill>
                          <a:latin typeface="Calibri" panose="020F0502020204030204"/>
                          <a:ea typeface="Calibri" panose="020F0502020204030204"/>
                        </a:rPr>
                        <a:t>0</a:t>
                      </a:r>
                      <a:endParaRPr lang="en-US" altLang="zh-CN" sz="6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E2EFDA"/>
                    </a:solidFill>
                  </a:tcPr>
                </a:tc>
                <a:tc>
                  <a:txBody>
                    <a:bodyPr/>
                    <a:p>
                      <a:pPr marL="6350" indent="0" algn="ctr" fontAlgn="ctr"/>
                      <a:r>
                        <a:rPr lang="en-US" altLang="zh-CN" sz="600" b="0" i="0">
                          <a:solidFill>
                            <a:srgbClr val="000000"/>
                          </a:solidFill>
                          <a:latin typeface="Calibri" panose="020F0502020204030204"/>
                          <a:ea typeface="Calibri" panose="020F0502020204030204"/>
                        </a:rPr>
                        <a:t>0</a:t>
                      </a:r>
                      <a:endParaRPr lang="en-US" altLang="zh-CN" sz="6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E2EFDA"/>
                    </a:solidFill>
                  </a:tcPr>
                </a:tc>
                <a:tc>
                  <a:txBody>
                    <a:bodyPr/>
                    <a:p>
                      <a:pPr marL="6350" indent="0" algn="ctr" fontAlgn="ctr"/>
                      <a:r>
                        <a:rPr lang="en-US" altLang="zh-CN" sz="600" b="0" i="0">
                          <a:solidFill>
                            <a:srgbClr val="000000"/>
                          </a:solidFill>
                          <a:latin typeface="Calibri" panose="020F0502020204030204"/>
                          <a:ea typeface="Calibri" panose="020F0502020204030204"/>
                        </a:rPr>
                        <a:t>0</a:t>
                      </a:r>
                      <a:endParaRPr lang="en-US" altLang="zh-CN" sz="6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E2EFDA"/>
                    </a:solidFill>
                  </a:tcPr>
                </a:tc>
                <a:tc>
                  <a:txBody>
                    <a:bodyPr/>
                    <a:p>
                      <a:pPr marL="6350" indent="0" algn="ctr" fontAlgn="ctr"/>
                      <a:r>
                        <a:rPr lang="en-US" altLang="zh-CN" sz="600" b="0" i="0">
                          <a:solidFill>
                            <a:srgbClr val="000000"/>
                          </a:solidFill>
                          <a:latin typeface="Calibri" panose="020F0502020204030204"/>
                          <a:ea typeface="Calibri" panose="020F0502020204030204"/>
                        </a:rPr>
                        <a:t>0</a:t>
                      </a:r>
                      <a:endParaRPr lang="en-US" altLang="zh-CN" sz="6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E2EFDA"/>
                    </a:solidFill>
                  </a:tcPr>
                </a:tc>
                <a:tc>
                  <a:txBody>
                    <a:bodyPr/>
                    <a:p>
                      <a:pPr marL="6350" indent="0" algn="ctr" fontAlgn="ctr"/>
                      <a:r>
                        <a:rPr lang="en-US" altLang="zh-CN" sz="600" b="0" i="0">
                          <a:solidFill>
                            <a:srgbClr val="000000"/>
                          </a:solidFill>
                          <a:latin typeface="Calibri" panose="020F0502020204030204"/>
                          <a:ea typeface="Calibri" panose="020F0502020204030204"/>
                        </a:rPr>
                        <a:t>NULL</a:t>
                      </a:r>
                      <a:endParaRPr lang="en-US" altLang="zh-CN" sz="6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E2EFDA"/>
                    </a:solidFill>
                  </a:tcPr>
                </a:tc>
                <a:tc>
                  <a:txBody>
                    <a:bodyPr/>
                    <a:p>
                      <a:pPr marL="6350" indent="0" algn="ctr" fontAlgn="ctr"/>
                      <a:r>
                        <a:rPr lang="en-US" altLang="zh-CN" sz="600" b="0" i="0">
                          <a:solidFill>
                            <a:srgbClr val="000000"/>
                          </a:solidFill>
                          <a:latin typeface="Calibri" panose="020F0502020204030204"/>
                          <a:ea typeface="Calibri" panose="020F0502020204030204"/>
                        </a:rPr>
                        <a:t>NULL</a:t>
                      </a:r>
                      <a:endParaRPr lang="en-US" altLang="zh-CN" sz="6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E2EFDA"/>
                    </a:solidFill>
                  </a:tcPr>
                </a:tc>
                <a:tc>
                  <a:txBody>
                    <a:bodyPr/>
                    <a:p>
                      <a:pPr marL="6350" indent="0" algn="l" fontAlgn="ctr"/>
                      <a:r>
                        <a:rPr lang="en-US" altLang="zh-CN" sz="600" b="0" i="0">
                          <a:solidFill>
                            <a:srgbClr val="000000"/>
                          </a:solidFill>
                          <a:latin typeface="Calibri" panose="020F0502020204030204"/>
                          <a:ea typeface="Calibri" panose="020F0502020204030204"/>
                        </a:rPr>
                        <a:t>Data not available for analysis.</a:t>
                      </a:r>
                      <a:endParaRPr lang="en-US" altLang="zh-CN" sz="6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E2EFDA"/>
                    </a:solidFill>
                  </a:tcPr>
                </a:tc>
                <a:tc>
                  <a:txBody>
                    <a:bodyPr/>
                    <a:p>
                      <a:pPr marL="6350" indent="0" algn="l" fontAlgn="ctr"/>
                      <a:r>
                        <a:rPr lang="en-US" altLang="zh-CN" sz="600" b="0" i="0">
                          <a:solidFill>
                            <a:srgbClr val="000000"/>
                          </a:solidFill>
                          <a:latin typeface="Calibri" panose="020F0502020204030204"/>
                          <a:ea typeface="Calibri" panose="020F0502020204030204"/>
                        </a:rPr>
                        <a:t>With all values being 0, this suggests either data entry errors or non-applicable data in this context. This needs further investigation to ensure accuracy in data recording.</a:t>
                      </a:r>
                      <a:endParaRPr lang="en-US" altLang="zh-CN" sz="6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E2EFDA"/>
                    </a:solidFill>
                  </a:tcPr>
                </a:tc>
              </a:tr>
              <a:tr h="436880">
                <a:tc>
                  <a:txBody>
                    <a:bodyPr/>
                    <a:p>
                      <a:pPr marL="6350" indent="0" algn="l" fontAlgn="ctr"/>
                      <a:r>
                        <a:rPr lang="en-US" altLang="zh-CN" sz="500" b="0" i="0">
                          <a:solidFill>
                            <a:srgbClr val="000000"/>
                          </a:solidFill>
                          <a:latin typeface="Arial" panose="020B0604020202020204"/>
                          <a:ea typeface="Arial" panose="020B0604020202020204"/>
                        </a:rPr>
                        <a:t>MSTB</a:t>
                      </a:r>
                      <a:endParaRPr lang="en-US" altLang="zh-CN" sz="500" b="0" i="0">
                        <a:solidFill>
                          <a:srgbClr val="000000"/>
                        </a:solidFill>
                        <a:latin typeface="Arial" panose="020B0604020202020204"/>
                        <a:ea typeface="Arial" panose="020B060402020202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E2EFDA"/>
                    </a:solidFill>
                  </a:tcPr>
                </a:tc>
                <a:tc>
                  <a:txBody>
                    <a:bodyPr/>
                    <a:p>
                      <a:pPr marL="6350" indent="0" algn="l" fontAlgn="ctr"/>
                      <a:r>
                        <a:rPr lang="en-US" altLang="zh-CN" sz="500" b="0" i="0">
                          <a:solidFill>
                            <a:srgbClr val="000000"/>
                          </a:solidFill>
                          <a:latin typeface="Arial" panose="020B0604020202020204"/>
                          <a:ea typeface="Arial" panose="020B0604020202020204"/>
                        </a:rPr>
                        <a:t>Molten Steel From Next Furnace (might be misspelling of MSFN)</a:t>
                      </a:r>
                      <a:endParaRPr lang="en-US" altLang="zh-CN" sz="500" b="0" i="0">
                        <a:solidFill>
                          <a:srgbClr val="000000"/>
                        </a:solidFill>
                        <a:latin typeface="Arial" panose="020B0604020202020204"/>
                        <a:ea typeface="Arial" panose="020B060402020202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E2EFDA"/>
                    </a:solidFill>
                  </a:tcPr>
                </a:tc>
                <a:tc>
                  <a:txBody>
                    <a:bodyPr/>
                    <a:p>
                      <a:pPr marL="6350" indent="0" algn="ctr" fontAlgn="ctr"/>
                      <a:r>
                        <a:rPr lang="en-US" altLang="zh-CN" sz="600" b="0" i="0">
                          <a:solidFill>
                            <a:srgbClr val="000000"/>
                          </a:solidFill>
                          <a:latin typeface="Calibri" panose="020F0502020204030204"/>
                          <a:ea typeface="Calibri" panose="020F0502020204030204"/>
                        </a:rPr>
                        <a:t>0</a:t>
                      </a:r>
                      <a:endParaRPr lang="en-US" altLang="zh-CN" sz="6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E2EFDA"/>
                    </a:solidFill>
                  </a:tcPr>
                </a:tc>
                <a:tc>
                  <a:txBody>
                    <a:bodyPr/>
                    <a:p>
                      <a:pPr marL="6350" indent="0" algn="ctr" fontAlgn="ctr"/>
                      <a:r>
                        <a:rPr lang="en-US" altLang="zh-CN" sz="600" b="0" i="0">
                          <a:solidFill>
                            <a:srgbClr val="000000"/>
                          </a:solidFill>
                          <a:latin typeface="Calibri" panose="020F0502020204030204"/>
                          <a:ea typeface="Calibri" panose="020F0502020204030204"/>
                        </a:rPr>
                        <a:t>0</a:t>
                      </a:r>
                      <a:endParaRPr lang="en-US" altLang="zh-CN" sz="6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E2EFDA"/>
                    </a:solidFill>
                  </a:tcPr>
                </a:tc>
                <a:tc>
                  <a:txBody>
                    <a:bodyPr/>
                    <a:p>
                      <a:pPr marL="6350" indent="0" algn="ctr" fontAlgn="ctr"/>
                      <a:r>
                        <a:rPr lang="en-US" altLang="zh-CN" sz="600" b="0" i="0">
                          <a:solidFill>
                            <a:srgbClr val="000000"/>
                          </a:solidFill>
                          <a:latin typeface="Calibri" panose="020F0502020204030204"/>
                          <a:ea typeface="Calibri" panose="020F0502020204030204"/>
                        </a:rPr>
                        <a:t>0</a:t>
                      </a:r>
                      <a:endParaRPr lang="en-US" altLang="zh-CN" sz="6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E2EFDA"/>
                    </a:solidFill>
                  </a:tcPr>
                </a:tc>
                <a:tc>
                  <a:txBody>
                    <a:bodyPr/>
                    <a:p>
                      <a:pPr marL="6350" indent="0" algn="ctr" fontAlgn="ctr"/>
                      <a:r>
                        <a:rPr lang="en-US" altLang="zh-CN" sz="600" b="0" i="0">
                          <a:solidFill>
                            <a:srgbClr val="000000"/>
                          </a:solidFill>
                          <a:latin typeface="Calibri" panose="020F0502020204030204"/>
                          <a:ea typeface="Calibri" panose="020F0502020204030204"/>
                        </a:rPr>
                        <a:t>0</a:t>
                      </a:r>
                      <a:endParaRPr lang="en-US" altLang="zh-CN" sz="6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E2EFDA"/>
                    </a:solidFill>
                  </a:tcPr>
                </a:tc>
                <a:tc>
                  <a:txBody>
                    <a:bodyPr/>
                    <a:p>
                      <a:pPr marL="6350" indent="0" algn="ctr" fontAlgn="ctr"/>
                      <a:r>
                        <a:rPr lang="en-US" altLang="zh-CN" sz="600" b="0" i="0">
                          <a:solidFill>
                            <a:srgbClr val="000000"/>
                          </a:solidFill>
                          <a:latin typeface="Calibri" panose="020F0502020204030204"/>
                          <a:ea typeface="Calibri" panose="020F0502020204030204"/>
                        </a:rPr>
                        <a:t>0</a:t>
                      </a:r>
                      <a:endParaRPr lang="en-US" altLang="zh-CN" sz="6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E2EFDA"/>
                    </a:solidFill>
                  </a:tcPr>
                </a:tc>
                <a:tc>
                  <a:txBody>
                    <a:bodyPr/>
                    <a:p>
                      <a:pPr marL="6350" indent="0" algn="ctr" fontAlgn="ctr"/>
                      <a:r>
                        <a:rPr lang="en-US" altLang="zh-CN" sz="600" b="0" i="0">
                          <a:solidFill>
                            <a:srgbClr val="000000"/>
                          </a:solidFill>
                          <a:latin typeface="Calibri" panose="020F0502020204030204"/>
                          <a:ea typeface="Calibri" panose="020F0502020204030204"/>
                        </a:rPr>
                        <a:t>0</a:t>
                      </a:r>
                      <a:endParaRPr lang="en-US" altLang="zh-CN" sz="6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E2EFDA"/>
                    </a:solidFill>
                  </a:tcPr>
                </a:tc>
                <a:tc>
                  <a:txBody>
                    <a:bodyPr/>
                    <a:p>
                      <a:pPr marL="6350" indent="0" algn="ctr" fontAlgn="ctr"/>
                      <a:r>
                        <a:rPr lang="en-US" altLang="zh-CN" sz="600" b="0" i="0">
                          <a:solidFill>
                            <a:srgbClr val="000000"/>
                          </a:solidFill>
                          <a:latin typeface="Calibri" panose="020F0502020204030204"/>
                          <a:ea typeface="Calibri" panose="020F0502020204030204"/>
                        </a:rPr>
                        <a:t>NULL</a:t>
                      </a:r>
                      <a:endParaRPr lang="en-US" altLang="zh-CN" sz="6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E2EFDA"/>
                    </a:solidFill>
                  </a:tcPr>
                </a:tc>
                <a:tc>
                  <a:txBody>
                    <a:bodyPr/>
                    <a:p>
                      <a:pPr marL="6350" indent="0" algn="ctr" fontAlgn="ctr"/>
                      <a:r>
                        <a:rPr lang="en-US" altLang="zh-CN" sz="600" b="0" i="0">
                          <a:solidFill>
                            <a:srgbClr val="000000"/>
                          </a:solidFill>
                          <a:latin typeface="Calibri" panose="020F0502020204030204"/>
                          <a:ea typeface="Calibri" panose="020F0502020204030204"/>
                        </a:rPr>
                        <a:t>NULL</a:t>
                      </a:r>
                      <a:endParaRPr lang="en-US" altLang="zh-CN" sz="6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E2EFDA"/>
                    </a:solidFill>
                  </a:tcPr>
                </a:tc>
                <a:tc>
                  <a:txBody>
                    <a:bodyPr/>
                    <a:p>
                      <a:pPr marL="6350" indent="0" algn="l" fontAlgn="ctr"/>
                      <a:r>
                        <a:rPr lang="en-US" altLang="zh-CN" sz="600" b="0" i="0">
                          <a:solidFill>
                            <a:srgbClr val="000000"/>
                          </a:solidFill>
                          <a:latin typeface="Calibri" panose="020F0502020204030204"/>
                          <a:ea typeface="Calibri" panose="020F0502020204030204"/>
                        </a:rPr>
                        <a:t>Data not available for analysis.</a:t>
                      </a:r>
                      <a:endParaRPr lang="en-US" altLang="zh-CN" sz="6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E2EFDA"/>
                    </a:solidFill>
                  </a:tcPr>
                </a:tc>
                <a:tc>
                  <a:txBody>
                    <a:bodyPr/>
                    <a:p>
                      <a:pPr marL="6350" indent="0" algn="l" fontAlgn="ctr"/>
                      <a:r>
                        <a:rPr lang="en-US" altLang="zh-CN" sz="600" b="0" i="0">
                          <a:solidFill>
                            <a:srgbClr val="000000"/>
                          </a:solidFill>
                          <a:latin typeface="Calibri" panose="020F0502020204030204"/>
                          <a:ea typeface="Calibri" panose="020F0502020204030204"/>
                        </a:rPr>
                        <a:t>The mean, median, and mode being 0 indicate no molten steel transfer from the next furnace. This might imply a highly controlled or isolated process, but the potential for data entry issues should be examined.</a:t>
                      </a:r>
                      <a:endParaRPr lang="en-US" altLang="zh-CN" sz="6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E2EFDA"/>
                    </a:solidFill>
                  </a:tcPr>
                </a:tc>
              </a:tr>
              <a:tr h="513715">
                <a:tc>
                  <a:txBody>
                    <a:bodyPr/>
                    <a:p>
                      <a:pPr marL="6350" indent="0" algn="l" fontAlgn="ctr"/>
                      <a:r>
                        <a:rPr lang="en-US" altLang="zh-CN" sz="500" b="0" i="0">
                          <a:solidFill>
                            <a:srgbClr val="000000"/>
                          </a:solidFill>
                          <a:latin typeface="Arial" panose="020B0604020202020204"/>
                          <a:ea typeface="Arial" panose="020B0604020202020204"/>
                        </a:rPr>
                        <a:t>SKULL</a:t>
                      </a:r>
                      <a:endParaRPr lang="en-US" altLang="zh-CN" sz="500" b="0" i="0">
                        <a:solidFill>
                          <a:srgbClr val="000000"/>
                        </a:solidFill>
                        <a:latin typeface="Arial" panose="020B0604020202020204"/>
                        <a:ea typeface="Arial" panose="020B060402020202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E2EFDA"/>
                    </a:solidFill>
                  </a:tcPr>
                </a:tc>
                <a:tc>
                  <a:txBody>
                    <a:bodyPr/>
                    <a:p>
                      <a:pPr marL="6350" indent="0" algn="l" fontAlgn="ctr"/>
                      <a:r>
                        <a:rPr lang="en-US" altLang="zh-CN" sz="500" b="0" i="0">
                          <a:solidFill>
                            <a:srgbClr val="000000"/>
                          </a:solidFill>
                          <a:latin typeface="Arial" panose="020B0604020202020204"/>
                          <a:ea typeface="Arial" panose="020B0604020202020204"/>
                        </a:rPr>
                        <a:t>Leftover refractory lining in the furnace</a:t>
                      </a:r>
                      <a:endParaRPr lang="en-US" altLang="zh-CN" sz="500" b="0" i="0">
                        <a:solidFill>
                          <a:srgbClr val="000000"/>
                        </a:solidFill>
                        <a:latin typeface="Arial" panose="020B0604020202020204"/>
                        <a:ea typeface="Arial" panose="020B060402020202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E2EFDA"/>
                    </a:solidFill>
                  </a:tcPr>
                </a:tc>
                <a:tc>
                  <a:txBody>
                    <a:bodyPr/>
                    <a:p>
                      <a:pPr marL="6350" indent="0" algn="ctr" fontAlgn="ctr"/>
                      <a:r>
                        <a:rPr lang="en-US" altLang="zh-CN" sz="600" b="0" i="0">
                          <a:solidFill>
                            <a:srgbClr val="000000"/>
                          </a:solidFill>
                          <a:latin typeface="Calibri" panose="020F0502020204030204"/>
                          <a:ea typeface="Calibri" panose="020F0502020204030204"/>
                        </a:rPr>
                        <a:t>0.6722</a:t>
                      </a:r>
                      <a:endParaRPr lang="en-US" altLang="zh-CN" sz="6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E2EFDA"/>
                    </a:solidFill>
                  </a:tcPr>
                </a:tc>
                <a:tc>
                  <a:txBody>
                    <a:bodyPr/>
                    <a:p>
                      <a:pPr marL="6350" indent="0" algn="ctr" fontAlgn="ctr"/>
                      <a:r>
                        <a:rPr lang="en-US" altLang="zh-CN" sz="600" b="0" i="0">
                          <a:solidFill>
                            <a:srgbClr val="000000"/>
                          </a:solidFill>
                          <a:latin typeface="Calibri" panose="020F0502020204030204"/>
                          <a:ea typeface="Calibri" panose="020F0502020204030204"/>
                        </a:rPr>
                        <a:t>0</a:t>
                      </a:r>
                      <a:endParaRPr lang="en-US" altLang="zh-CN" sz="6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E2EFDA"/>
                    </a:solidFill>
                  </a:tcPr>
                </a:tc>
                <a:tc>
                  <a:txBody>
                    <a:bodyPr/>
                    <a:p>
                      <a:pPr marL="6350" indent="0" algn="ctr" fontAlgn="ctr"/>
                      <a:r>
                        <a:rPr lang="en-US" altLang="zh-CN" sz="600" b="0" i="0">
                          <a:solidFill>
                            <a:srgbClr val="000000"/>
                          </a:solidFill>
                          <a:latin typeface="Calibri" panose="020F0502020204030204"/>
                          <a:ea typeface="Calibri" panose="020F0502020204030204"/>
                        </a:rPr>
                        <a:t>0</a:t>
                      </a:r>
                      <a:endParaRPr lang="en-US" altLang="zh-CN" sz="6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E2EFDA"/>
                    </a:solidFill>
                  </a:tcPr>
                </a:tc>
                <a:tc>
                  <a:txBody>
                    <a:bodyPr/>
                    <a:p>
                      <a:pPr marL="6350" indent="0" algn="ctr" fontAlgn="ctr"/>
                      <a:r>
                        <a:rPr lang="en-US" altLang="zh-CN" sz="600" b="0" i="0">
                          <a:solidFill>
                            <a:srgbClr val="000000"/>
                          </a:solidFill>
                          <a:latin typeface="Calibri" panose="020F0502020204030204"/>
                          <a:ea typeface="Calibri" panose="020F0502020204030204"/>
                        </a:rPr>
                        <a:t>0.892528118</a:t>
                      </a:r>
                      <a:endParaRPr lang="en-US" altLang="zh-CN" sz="6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E2EFDA"/>
                    </a:solidFill>
                  </a:tcPr>
                </a:tc>
                <a:tc>
                  <a:txBody>
                    <a:bodyPr/>
                    <a:p>
                      <a:pPr marL="6350" indent="0" algn="ctr" fontAlgn="ctr"/>
                      <a:r>
                        <a:rPr lang="en-US" altLang="zh-CN" sz="600" b="0" i="0">
                          <a:solidFill>
                            <a:srgbClr val="000000"/>
                          </a:solidFill>
                          <a:latin typeface="Calibri" panose="020F0502020204030204"/>
                          <a:ea typeface="Calibri" panose="020F0502020204030204"/>
                        </a:rPr>
                        <a:t>0.944737063</a:t>
                      </a:r>
                      <a:endParaRPr lang="en-US" altLang="zh-CN" sz="6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E2EFDA"/>
                    </a:solidFill>
                  </a:tcPr>
                </a:tc>
                <a:tc>
                  <a:txBody>
                    <a:bodyPr/>
                    <a:p>
                      <a:pPr marL="6350" indent="0" algn="ctr" fontAlgn="ctr"/>
                      <a:r>
                        <a:rPr lang="en-US" altLang="zh-CN" sz="600" b="0" i="0">
                          <a:solidFill>
                            <a:srgbClr val="000000"/>
                          </a:solidFill>
                          <a:latin typeface="Calibri" panose="020F0502020204030204"/>
                          <a:ea typeface="Calibri" panose="020F0502020204030204"/>
                        </a:rPr>
                        <a:t>2</a:t>
                      </a:r>
                      <a:endParaRPr lang="en-US" altLang="zh-CN" sz="6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E2EFDA"/>
                    </a:solidFill>
                  </a:tcPr>
                </a:tc>
                <a:tc>
                  <a:txBody>
                    <a:bodyPr/>
                    <a:p>
                      <a:pPr marL="6350" indent="0" algn="ctr" fontAlgn="ctr"/>
                      <a:r>
                        <a:rPr lang="en-US" altLang="zh-CN" sz="600" b="0" i="0">
                          <a:solidFill>
                            <a:srgbClr val="000000"/>
                          </a:solidFill>
                          <a:latin typeface="Calibri" panose="020F0502020204030204"/>
                          <a:ea typeface="Calibri" panose="020F0502020204030204"/>
                        </a:rPr>
                        <a:t>0.694011185</a:t>
                      </a:r>
                      <a:endParaRPr lang="en-US" altLang="zh-CN" sz="6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E2EFDA"/>
                    </a:solidFill>
                  </a:tcPr>
                </a:tc>
                <a:tc>
                  <a:txBody>
                    <a:bodyPr/>
                    <a:p>
                      <a:pPr marL="6350" indent="0" algn="ctr" fontAlgn="ctr"/>
                      <a:r>
                        <a:rPr lang="en-US" altLang="zh-CN" sz="600" b="0" i="0">
                          <a:solidFill>
                            <a:srgbClr val="000000"/>
                          </a:solidFill>
                          <a:latin typeface="Calibri" panose="020F0502020204030204"/>
                          <a:ea typeface="Calibri" panose="020F0502020204030204"/>
                        </a:rPr>
                        <a:t>-1.518348476</a:t>
                      </a:r>
                      <a:endParaRPr lang="en-US" altLang="zh-CN" sz="6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E2EFDA"/>
                    </a:solidFill>
                  </a:tcPr>
                </a:tc>
                <a:tc>
                  <a:txBody>
                    <a:bodyPr/>
                    <a:p>
                      <a:pPr marL="6350" indent="0" algn="l" fontAlgn="ctr"/>
                      <a:r>
                        <a:rPr lang="en-US" altLang="zh-CN" sz="600" b="0" i="0">
                          <a:solidFill>
                            <a:srgbClr val="000000"/>
                          </a:solidFill>
                          <a:latin typeface="Calibri" panose="020F0502020204030204"/>
                          <a:ea typeface="Calibri" panose="020F0502020204030204"/>
                        </a:rPr>
                        <a:t>Low mean (0.67), low skewness (0.69), and negative kurtosis (-1.52) suggest uniform distribution.</a:t>
                      </a:r>
                      <a:endParaRPr lang="en-US" altLang="zh-CN" sz="6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E2EFDA"/>
                    </a:solidFill>
                  </a:tcPr>
                </a:tc>
                <a:tc>
                  <a:txBody>
                    <a:bodyPr/>
                    <a:p>
                      <a:pPr marL="6350" indent="0" algn="l" fontAlgn="ctr"/>
                      <a:r>
                        <a:rPr lang="en-US" altLang="zh-CN" sz="600" b="0" i="0">
                          <a:solidFill>
                            <a:srgbClr val="000000"/>
                          </a:solidFill>
                          <a:latin typeface="Calibri" panose="020F0502020204030204"/>
                          <a:ea typeface="Calibri" panose="020F0502020204030204"/>
                        </a:rPr>
                        <a:t>The moderate mean and low median values suggest occasional leftover refractory linings, which can be optimized to improve furnace efficiency and reduce waste. The negative kurtosis indicates less frequent but significant outliers, which need closer monitoring.</a:t>
                      </a:r>
                      <a:endParaRPr lang="en-US" altLang="zh-CN" sz="6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E2EFDA"/>
                    </a:solidFill>
                  </a:tcPr>
                </a:tc>
              </a:tr>
              <a:tr h="329565">
                <a:tc>
                  <a:txBody>
                    <a:bodyPr/>
                    <a:p>
                      <a:pPr marL="6350" indent="0" algn="l" fontAlgn="ctr"/>
                      <a:r>
                        <a:rPr lang="en-US" altLang="zh-CN" sz="500" b="0" i="0">
                          <a:solidFill>
                            <a:srgbClr val="000000"/>
                          </a:solidFill>
                          <a:latin typeface="Arial" panose="020B0604020202020204"/>
                          <a:ea typeface="Arial" panose="020B0604020202020204"/>
                        </a:rPr>
                        <a:t>SHRAD</a:t>
                      </a:r>
                      <a:endParaRPr lang="en-US" altLang="zh-CN" sz="500" b="0" i="0">
                        <a:solidFill>
                          <a:srgbClr val="000000"/>
                        </a:solidFill>
                        <a:latin typeface="Arial" panose="020B0604020202020204"/>
                        <a:ea typeface="Arial" panose="020B060402020202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E2EFDA"/>
                    </a:solidFill>
                  </a:tcPr>
                </a:tc>
                <a:tc>
                  <a:txBody>
                    <a:bodyPr/>
                    <a:p>
                      <a:pPr marL="6350" indent="0" algn="l" fontAlgn="ctr"/>
                      <a:r>
                        <a:rPr lang="en-US" altLang="zh-CN" sz="500" b="0" i="0">
                          <a:solidFill>
                            <a:srgbClr val="000000"/>
                          </a:solidFill>
                          <a:latin typeface="Arial" panose="020B0604020202020204"/>
                          <a:ea typeface="Arial" panose="020B0604020202020204"/>
                        </a:rPr>
                        <a:t>Possibly an abbreviation of a supplier name</a:t>
                      </a:r>
                      <a:endParaRPr lang="en-US" altLang="zh-CN" sz="500" b="0" i="0">
                        <a:solidFill>
                          <a:srgbClr val="000000"/>
                        </a:solidFill>
                        <a:latin typeface="Arial" panose="020B0604020202020204"/>
                        <a:ea typeface="Arial" panose="020B060402020202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E2EFDA"/>
                    </a:solidFill>
                  </a:tcPr>
                </a:tc>
                <a:tc>
                  <a:txBody>
                    <a:bodyPr/>
                    <a:p>
                      <a:pPr marL="6350" indent="0" algn="ctr" fontAlgn="ctr"/>
                      <a:r>
                        <a:rPr lang="en-US" altLang="zh-CN" sz="600" b="0" i="0">
                          <a:solidFill>
                            <a:srgbClr val="000000"/>
                          </a:solidFill>
                          <a:latin typeface="Calibri" panose="020F0502020204030204"/>
                          <a:ea typeface="Calibri" panose="020F0502020204030204"/>
                        </a:rPr>
                        <a:t>0</a:t>
                      </a:r>
                      <a:endParaRPr lang="en-US" altLang="zh-CN" sz="6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E2EFDA"/>
                    </a:solidFill>
                  </a:tcPr>
                </a:tc>
                <a:tc>
                  <a:txBody>
                    <a:bodyPr/>
                    <a:p>
                      <a:pPr marL="6350" indent="0" algn="ctr" fontAlgn="ctr"/>
                      <a:r>
                        <a:rPr lang="en-US" altLang="zh-CN" sz="600" b="0" i="0">
                          <a:solidFill>
                            <a:srgbClr val="000000"/>
                          </a:solidFill>
                          <a:latin typeface="Calibri" panose="020F0502020204030204"/>
                          <a:ea typeface="Calibri" panose="020F0502020204030204"/>
                        </a:rPr>
                        <a:t>0</a:t>
                      </a:r>
                      <a:endParaRPr lang="en-US" altLang="zh-CN" sz="6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E2EFDA"/>
                    </a:solidFill>
                  </a:tcPr>
                </a:tc>
                <a:tc>
                  <a:txBody>
                    <a:bodyPr/>
                    <a:p>
                      <a:pPr marL="6350" indent="0" algn="ctr" fontAlgn="ctr"/>
                      <a:r>
                        <a:rPr lang="en-US" altLang="zh-CN" sz="600" b="0" i="0">
                          <a:solidFill>
                            <a:srgbClr val="000000"/>
                          </a:solidFill>
                          <a:latin typeface="Calibri" panose="020F0502020204030204"/>
                          <a:ea typeface="Calibri" panose="020F0502020204030204"/>
                        </a:rPr>
                        <a:t>0</a:t>
                      </a:r>
                      <a:endParaRPr lang="en-US" altLang="zh-CN" sz="6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E2EFDA"/>
                    </a:solidFill>
                  </a:tcPr>
                </a:tc>
                <a:tc>
                  <a:txBody>
                    <a:bodyPr/>
                    <a:p>
                      <a:pPr marL="6350" indent="0" algn="ctr" fontAlgn="ctr"/>
                      <a:r>
                        <a:rPr lang="en-US" altLang="zh-CN" sz="600" b="0" i="0">
                          <a:solidFill>
                            <a:srgbClr val="000000"/>
                          </a:solidFill>
                          <a:latin typeface="Calibri" panose="020F0502020204030204"/>
                          <a:ea typeface="Calibri" panose="020F0502020204030204"/>
                        </a:rPr>
                        <a:t>0</a:t>
                      </a:r>
                      <a:endParaRPr lang="en-US" altLang="zh-CN" sz="6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E2EFDA"/>
                    </a:solidFill>
                  </a:tcPr>
                </a:tc>
                <a:tc>
                  <a:txBody>
                    <a:bodyPr/>
                    <a:p>
                      <a:pPr marL="6350" indent="0" algn="ctr" fontAlgn="ctr"/>
                      <a:r>
                        <a:rPr lang="en-US" altLang="zh-CN" sz="600" b="0" i="0">
                          <a:solidFill>
                            <a:srgbClr val="000000"/>
                          </a:solidFill>
                          <a:latin typeface="Calibri" panose="020F0502020204030204"/>
                          <a:ea typeface="Calibri" panose="020F0502020204030204"/>
                        </a:rPr>
                        <a:t>0</a:t>
                      </a:r>
                      <a:endParaRPr lang="en-US" altLang="zh-CN" sz="6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E2EFDA"/>
                    </a:solidFill>
                  </a:tcPr>
                </a:tc>
                <a:tc>
                  <a:txBody>
                    <a:bodyPr/>
                    <a:p>
                      <a:pPr marL="6350" indent="0" algn="ctr" fontAlgn="ctr"/>
                      <a:r>
                        <a:rPr lang="en-US" altLang="zh-CN" sz="600" b="0" i="0">
                          <a:solidFill>
                            <a:srgbClr val="000000"/>
                          </a:solidFill>
                          <a:latin typeface="Calibri" panose="020F0502020204030204"/>
                          <a:ea typeface="Calibri" panose="020F0502020204030204"/>
                        </a:rPr>
                        <a:t>0</a:t>
                      </a:r>
                      <a:endParaRPr lang="en-US" altLang="zh-CN" sz="6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E2EFDA"/>
                    </a:solidFill>
                  </a:tcPr>
                </a:tc>
                <a:tc>
                  <a:txBody>
                    <a:bodyPr/>
                    <a:p>
                      <a:pPr marL="6350" indent="0" algn="ctr" fontAlgn="ctr"/>
                      <a:r>
                        <a:rPr lang="en-US" altLang="zh-CN" sz="600" b="0" i="0">
                          <a:solidFill>
                            <a:srgbClr val="000000"/>
                          </a:solidFill>
                          <a:latin typeface="Calibri" panose="020F0502020204030204"/>
                          <a:ea typeface="Calibri" panose="020F0502020204030204"/>
                        </a:rPr>
                        <a:t>NULL</a:t>
                      </a:r>
                      <a:endParaRPr lang="en-US" altLang="zh-CN" sz="6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E2EFDA"/>
                    </a:solidFill>
                  </a:tcPr>
                </a:tc>
                <a:tc>
                  <a:txBody>
                    <a:bodyPr/>
                    <a:p>
                      <a:pPr marL="6350" indent="0" algn="ctr" fontAlgn="ctr"/>
                      <a:r>
                        <a:rPr lang="en-US" altLang="zh-CN" sz="600" b="0" i="0">
                          <a:solidFill>
                            <a:srgbClr val="000000"/>
                          </a:solidFill>
                          <a:latin typeface="Calibri" panose="020F0502020204030204"/>
                          <a:ea typeface="Calibri" panose="020F0502020204030204"/>
                        </a:rPr>
                        <a:t>NULL</a:t>
                      </a:r>
                      <a:endParaRPr lang="en-US" altLang="zh-CN" sz="6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E2EFDA"/>
                    </a:solidFill>
                  </a:tcPr>
                </a:tc>
                <a:tc>
                  <a:txBody>
                    <a:bodyPr/>
                    <a:p>
                      <a:pPr marL="6350" indent="0" algn="l" fontAlgn="ctr"/>
                      <a:r>
                        <a:rPr lang="en-US" altLang="zh-CN" sz="600" b="0" i="0">
                          <a:solidFill>
                            <a:srgbClr val="000000"/>
                          </a:solidFill>
                          <a:latin typeface="Calibri" panose="020F0502020204030204"/>
                          <a:ea typeface="Calibri" panose="020F0502020204030204"/>
                        </a:rPr>
                        <a:t>Data not available for analysis.</a:t>
                      </a:r>
                      <a:endParaRPr lang="en-US" altLang="zh-CN" sz="6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E2EFDA"/>
                    </a:solidFill>
                  </a:tcPr>
                </a:tc>
                <a:tc>
                  <a:txBody>
                    <a:bodyPr/>
                    <a:p>
                      <a:pPr marL="6350" indent="0" algn="l" fontAlgn="ctr"/>
                      <a:r>
                        <a:rPr lang="en-US" altLang="zh-CN" sz="600" b="0" i="0">
                          <a:solidFill>
                            <a:srgbClr val="000000"/>
                          </a:solidFill>
                          <a:latin typeface="Calibri" panose="020F0502020204030204"/>
                          <a:ea typeface="Calibri" panose="020F0502020204030204"/>
                        </a:rPr>
                        <a:t>All values being 0 indicate no relevant data recorded for this column, requiring verification for potential data entry errors or non-applicable context.</a:t>
                      </a:r>
                      <a:endParaRPr lang="en-US" altLang="zh-CN" sz="6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E2EFDA"/>
                    </a:solidFill>
                  </a:tcPr>
                </a:tc>
              </a:tr>
              <a:tr h="421005">
                <a:tc>
                  <a:txBody>
                    <a:bodyPr/>
                    <a:p>
                      <a:pPr marL="6350" indent="0" algn="l" fontAlgn="ctr"/>
                      <a:r>
                        <a:rPr lang="en-US" altLang="zh-CN" sz="500" b="0" i="0">
                          <a:solidFill>
                            <a:srgbClr val="000000"/>
                          </a:solidFill>
                          <a:latin typeface="Arial" panose="020B0604020202020204"/>
                          <a:ea typeface="Arial" panose="020B0604020202020204"/>
                        </a:rPr>
                        <a:t>REMET</a:t>
                      </a:r>
                      <a:endParaRPr lang="en-US" altLang="zh-CN" sz="500" b="0" i="0">
                        <a:solidFill>
                          <a:srgbClr val="000000"/>
                        </a:solidFill>
                        <a:latin typeface="Arial" panose="020B0604020202020204"/>
                        <a:ea typeface="Arial" panose="020B060402020202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E2EFDA"/>
                    </a:solidFill>
                  </a:tcPr>
                </a:tc>
                <a:tc>
                  <a:txBody>
                    <a:bodyPr/>
                    <a:p>
                      <a:pPr marL="6350" indent="0" algn="l" fontAlgn="ctr"/>
                      <a:r>
                        <a:rPr lang="en-US" altLang="zh-CN" sz="500" b="0" i="0">
                          <a:solidFill>
                            <a:srgbClr val="000000"/>
                          </a:solidFill>
                          <a:latin typeface="Arial" panose="020B0604020202020204"/>
                          <a:ea typeface="Arial" panose="020B0604020202020204"/>
                        </a:rPr>
                        <a:t>Remelted metal</a:t>
                      </a:r>
                      <a:endParaRPr lang="en-US" altLang="zh-CN" sz="500" b="0" i="0">
                        <a:solidFill>
                          <a:srgbClr val="000000"/>
                        </a:solidFill>
                        <a:latin typeface="Arial" panose="020B0604020202020204"/>
                        <a:ea typeface="Arial" panose="020B060402020202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E2EFDA"/>
                    </a:solidFill>
                  </a:tcPr>
                </a:tc>
                <a:tc>
                  <a:txBody>
                    <a:bodyPr/>
                    <a:p>
                      <a:pPr marL="6350" indent="0" algn="ctr" fontAlgn="ctr"/>
                      <a:r>
                        <a:rPr lang="en-US" altLang="zh-CN" sz="600" b="0" i="0">
                          <a:solidFill>
                            <a:srgbClr val="000000"/>
                          </a:solidFill>
                          <a:latin typeface="Calibri" panose="020F0502020204030204"/>
                          <a:ea typeface="Calibri" panose="020F0502020204030204"/>
                        </a:rPr>
                        <a:t>0</a:t>
                      </a:r>
                      <a:endParaRPr lang="en-US" altLang="zh-CN" sz="6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E2EFDA"/>
                    </a:solidFill>
                  </a:tcPr>
                </a:tc>
                <a:tc>
                  <a:txBody>
                    <a:bodyPr/>
                    <a:p>
                      <a:pPr marL="6350" indent="0" algn="ctr" fontAlgn="ctr"/>
                      <a:r>
                        <a:rPr lang="en-US" altLang="zh-CN" sz="600" b="0" i="0">
                          <a:solidFill>
                            <a:srgbClr val="000000"/>
                          </a:solidFill>
                          <a:latin typeface="Calibri" panose="020F0502020204030204"/>
                          <a:ea typeface="Calibri" panose="020F0502020204030204"/>
                        </a:rPr>
                        <a:t>0</a:t>
                      </a:r>
                      <a:endParaRPr lang="en-US" altLang="zh-CN" sz="6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E2EFDA"/>
                    </a:solidFill>
                  </a:tcPr>
                </a:tc>
                <a:tc>
                  <a:txBody>
                    <a:bodyPr/>
                    <a:p>
                      <a:pPr marL="6350" indent="0" algn="ctr" fontAlgn="ctr"/>
                      <a:r>
                        <a:rPr lang="en-US" altLang="zh-CN" sz="600" b="0" i="0">
                          <a:solidFill>
                            <a:srgbClr val="000000"/>
                          </a:solidFill>
                          <a:latin typeface="Calibri" panose="020F0502020204030204"/>
                          <a:ea typeface="Calibri" panose="020F0502020204030204"/>
                        </a:rPr>
                        <a:t>0</a:t>
                      </a:r>
                      <a:endParaRPr lang="en-US" altLang="zh-CN" sz="6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E2EFDA"/>
                    </a:solidFill>
                  </a:tcPr>
                </a:tc>
                <a:tc>
                  <a:txBody>
                    <a:bodyPr/>
                    <a:p>
                      <a:pPr marL="6350" indent="0" algn="ctr" fontAlgn="ctr"/>
                      <a:r>
                        <a:rPr lang="en-US" altLang="zh-CN" sz="600" b="0" i="0">
                          <a:solidFill>
                            <a:srgbClr val="000000"/>
                          </a:solidFill>
                          <a:latin typeface="Calibri" panose="020F0502020204030204"/>
                          <a:ea typeface="Calibri" panose="020F0502020204030204"/>
                        </a:rPr>
                        <a:t>0</a:t>
                      </a:r>
                      <a:endParaRPr lang="en-US" altLang="zh-CN" sz="6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E2EFDA"/>
                    </a:solidFill>
                  </a:tcPr>
                </a:tc>
                <a:tc>
                  <a:txBody>
                    <a:bodyPr/>
                    <a:p>
                      <a:pPr marL="6350" indent="0" algn="ctr" fontAlgn="ctr"/>
                      <a:r>
                        <a:rPr lang="en-US" altLang="zh-CN" sz="600" b="0" i="0">
                          <a:solidFill>
                            <a:srgbClr val="000000"/>
                          </a:solidFill>
                          <a:latin typeface="Calibri" panose="020F0502020204030204"/>
                          <a:ea typeface="Calibri" panose="020F0502020204030204"/>
                        </a:rPr>
                        <a:t>0</a:t>
                      </a:r>
                      <a:endParaRPr lang="en-US" altLang="zh-CN" sz="6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E2EFDA"/>
                    </a:solidFill>
                  </a:tcPr>
                </a:tc>
                <a:tc>
                  <a:txBody>
                    <a:bodyPr/>
                    <a:p>
                      <a:pPr marL="6350" indent="0" algn="ctr" fontAlgn="ctr"/>
                      <a:r>
                        <a:rPr lang="en-US" altLang="zh-CN" sz="600" b="0" i="0">
                          <a:solidFill>
                            <a:srgbClr val="000000"/>
                          </a:solidFill>
                          <a:latin typeface="Calibri" panose="020F0502020204030204"/>
                          <a:ea typeface="Calibri" panose="020F0502020204030204"/>
                        </a:rPr>
                        <a:t>0</a:t>
                      </a:r>
                      <a:endParaRPr lang="en-US" altLang="zh-CN" sz="6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E2EFDA"/>
                    </a:solidFill>
                  </a:tcPr>
                </a:tc>
                <a:tc>
                  <a:txBody>
                    <a:bodyPr/>
                    <a:p>
                      <a:pPr marL="6350" indent="0" algn="ctr" fontAlgn="ctr"/>
                      <a:r>
                        <a:rPr lang="en-US" altLang="zh-CN" sz="600" b="0" i="0">
                          <a:solidFill>
                            <a:srgbClr val="000000"/>
                          </a:solidFill>
                          <a:latin typeface="Calibri" panose="020F0502020204030204"/>
                          <a:ea typeface="Calibri" panose="020F0502020204030204"/>
                        </a:rPr>
                        <a:t>NULL</a:t>
                      </a:r>
                      <a:endParaRPr lang="en-US" altLang="zh-CN" sz="6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E2EFDA"/>
                    </a:solidFill>
                  </a:tcPr>
                </a:tc>
                <a:tc>
                  <a:txBody>
                    <a:bodyPr/>
                    <a:p>
                      <a:pPr marL="6350" indent="0" algn="ctr" fontAlgn="ctr"/>
                      <a:r>
                        <a:rPr lang="en-US" altLang="zh-CN" sz="600" b="0" i="0">
                          <a:solidFill>
                            <a:srgbClr val="000000"/>
                          </a:solidFill>
                          <a:latin typeface="Calibri" panose="020F0502020204030204"/>
                          <a:ea typeface="Calibri" panose="020F0502020204030204"/>
                        </a:rPr>
                        <a:t>NULL</a:t>
                      </a:r>
                      <a:endParaRPr lang="en-US" altLang="zh-CN" sz="6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E2EFDA"/>
                    </a:solidFill>
                  </a:tcPr>
                </a:tc>
                <a:tc>
                  <a:txBody>
                    <a:bodyPr/>
                    <a:p>
                      <a:pPr marL="6350" indent="0" algn="l" fontAlgn="ctr"/>
                      <a:r>
                        <a:rPr lang="en-US" altLang="zh-CN" sz="600" b="0" i="0">
                          <a:solidFill>
                            <a:srgbClr val="000000"/>
                          </a:solidFill>
                          <a:latin typeface="Calibri" panose="020F0502020204030204"/>
                          <a:ea typeface="Calibri" panose="020F0502020204030204"/>
                        </a:rPr>
                        <a:t>Data not available for analysis.</a:t>
                      </a:r>
                      <a:endParaRPr lang="en-US" altLang="zh-CN" sz="6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E2EFDA"/>
                    </a:solidFill>
                  </a:tcPr>
                </a:tc>
                <a:tc>
                  <a:txBody>
                    <a:bodyPr/>
                    <a:p>
                      <a:pPr marL="6350" indent="0" algn="l" fontAlgn="ctr"/>
                      <a:r>
                        <a:rPr lang="en-US" altLang="zh-CN" sz="600" b="0" i="0">
                          <a:solidFill>
                            <a:srgbClr val="000000"/>
                          </a:solidFill>
                          <a:latin typeface="Calibri" panose="020F0502020204030204"/>
                          <a:ea typeface="Calibri" panose="020F0502020204030204"/>
                        </a:rPr>
                        <a:t>The mean, median, and mode being 0 suggest no significant usage of remelted metal. This might indicate a focus on primary metal sources, suggesting an area for potential cost savings through increased remelt utilization.</a:t>
                      </a:r>
                      <a:endParaRPr lang="en-US" altLang="zh-CN" sz="6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E2EFDA"/>
                    </a:solidFill>
                  </a:tcPr>
                </a:tc>
              </a:tr>
              <a:tr h="514350">
                <a:tc>
                  <a:txBody>
                    <a:bodyPr/>
                    <a:p>
                      <a:pPr marL="6350" indent="0" algn="l" fontAlgn="ctr"/>
                      <a:r>
                        <a:rPr lang="en-US" altLang="zh-CN" sz="500" b="0" i="0">
                          <a:solidFill>
                            <a:srgbClr val="000000"/>
                          </a:solidFill>
                          <a:latin typeface="Arial" panose="020B0604020202020204"/>
                          <a:ea typeface="Arial" panose="020B0604020202020204"/>
                        </a:rPr>
                        <a:t>BP</a:t>
                      </a:r>
                      <a:endParaRPr lang="en-US" altLang="zh-CN" sz="500" b="0" i="0">
                        <a:solidFill>
                          <a:srgbClr val="000000"/>
                        </a:solidFill>
                        <a:latin typeface="Arial" panose="020B0604020202020204"/>
                        <a:ea typeface="Arial" panose="020B060402020202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E2EFDA"/>
                    </a:solidFill>
                  </a:tcPr>
                </a:tc>
                <a:tc>
                  <a:txBody>
                    <a:bodyPr/>
                    <a:p>
                      <a:pPr marL="6350" indent="0" algn="l" fontAlgn="ctr"/>
                      <a:r>
                        <a:rPr lang="en-US" altLang="zh-CN" sz="500" b="0" i="0">
                          <a:solidFill>
                            <a:srgbClr val="000000"/>
                          </a:solidFill>
                          <a:latin typeface="Arial" panose="020B0604020202020204"/>
                          <a:ea typeface="Arial" panose="020B0604020202020204"/>
                        </a:rPr>
                        <a:t>Blast Pressure (possible)</a:t>
                      </a:r>
                      <a:endParaRPr lang="en-US" altLang="zh-CN" sz="500" b="0" i="0">
                        <a:solidFill>
                          <a:srgbClr val="000000"/>
                        </a:solidFill>
                        <a:latin typeface="Arial" panose="020B0604020202020204"/>
                        <a:ea typeface="Arial" panose="020B060402020202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E2EFDA"/>
                    </a:solidFill>
                  </a:tcPr>
                </a:tc>
                <a:tc>
                  <a:txBody>
                    <a:bodyPr/>
                    <a:p>
                      <a:pPr marL="6350" indent="0" algn="ctr" fontAlgn="ctr"/>
                      <a:r>
                        <a:rPr lang="en-US" altLang="zh-CN" sz="600" b="0" i="0">
                          <a:solidFill>
                            <a:srgbClr val="000000"/>
                          </a:solidFill>
                          <a:latin typeface="Calibri" panose="020F0502020204030204"/>
                          <a:ea typeface="Calibri" panose="020F0502020204030204"/>
                        </a:rPr>
                        <a:t>1.7882</a:t>
                      </a:r>
                      <a:endParaRPr lang="en-US" altLang="zh-CN" sz="6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E2EFDA"/>
                    </a:solidFill>
                  </a:tcPr>
                </a:tc>
                <a:tc>
                  <a:txBody>
                    <a:bodyPr/>
                    <a:p>
                      <a:pPr marL="6350" indent="0" algn="ctr" fontAlgn="ctr"/>
                      <a:r>
                        <a:rPr lang="en-US" altLang="zh-CN" sz="600" b="0" i="0">
                          <a:solidFill>
                            <a:srgbClr val="000000"/>
                          </a:solidFill>
                          <a:latin typeface="Calibri" panose="020F0502020204030204"/>
                          <a:ea typeface="Calibri" panose="020F0502020204030204"/>
                        </a:rPr>
                        <a:t>2</a:t>
                      </a:r>
                      <a:endParaRPr lang="en-US" altLang="zh-CN" sz="6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E2EFDA"/>
                    </a:solidFill>
                  </a:tcPr>
                </a:tc>
                <a:tc>
                  <a:txBody>
                    <a:bodyPr/>
                    <a:p>
                      <a:pPr marL="6350" indent="0" algn="ctr" fontAlgn="ctr"/>
                      <a:r>
                        <a:rPr lang="en-US" altLang="zh-CN" sz="600" b="0" i="0">
                          <a:solidFill>
                            <a:srgbClr val="000000"/>
                          </a:solidFill>
                          <a:latin typeface="Calibri" panose="020F0502020204030204"/>
                          <a:ea typeface="Calibri" panose="020F0502020204030204"/>
                        </a:rPr>
                        <a:t>2</a:t>
                      </a:r>
                      <a:endParaRPr lang="en-US" altLang="zh-CN" sz="6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E2EFDA"/>
                    </a:solidFill>
                  </a:tcPr>
                </a:tc>
                <a:tc>
                  <a:txBody>
                    <a:bodyPr/>
                    <a:p>
                      <a:pPr marL="6350" indent="0" algn="ctr" fontAlgn="ctr"/>
                      <a:r>
                        <a:rPr lang="en-US" altLang="zh-CN" sz="600" b="0" i="0">
                          <a:solidFill>
                            <a:srgbClr val="000000"/>
                          </a:solidFill>
                          <a:latin typeface="Calibri" panose="020F0502020204030204"/>
                          <a:ea typeface="Calibri" panose="020F0502020204030204"/>
                        </a:rPr>
                        <a:t>1.055694789</a:t>
                      </a:r>
                      <a:endParaRPr lang="en-US" altLang="zh-CN" sz="6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E2EFDA"/>
                    </a:solidFill>
                  </a:tcPr>
                </a:tc>
                <a:tc>
                  <a:txBody>
                    <a:bodyPr/>
                    <a:p>
                      <a:pPr marL="6350" indent="0" algn="ctr" fontAlgn="ctr"/>
                      <a:r>
                        <a:rPr lang="en-US" altLang="zh-CN" sz="600" b="0" i="0">
                          <a:solidFill>
                            <a:srgbClr val="000000"/>
                          </a:solidFill>
                          <a:latin typeface="Calibri" panose="020F0502020204030204"/>
                          <a:ea typeface="Calibri" panose="020F0502020204030204"/>
                        </a:rPr>
                        <a:t>1.027470092</a:t>
                      </a:r>
                      <a:endParaRPr lang="en-US" altLang="zh-CN" sz="6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E2EFDA"/>
                    </a:solidFill>
                  </a:tcPr>
                </a:tc>
                <a:tc>
                  <a:txBody>
                    <a:bodyPr/>
                    <a:p>
                      <a:pPr marL="6350" indent="0" algn="ctr" fontAlgn="ctr"/>
                      <a:r>
                        <a:rPr lang="en-US" altLang="zh-CN" sz="600" b="0" i="0">
                          <a:solidFill>
                            <a:srgbClr val="000000"/>
                          </a:solidFill>
                          <a:latin typeface="Calibri" panose="020F0502020204030204"/>
                          <a:ea typeface="Calibri" panose="020F0502020204030204"/>
                        </a:rPr>
                        <a:t>14</a:t>
                      </a:r>
                      <a:endParaRPr lang="en-US" altLang="zh-CN" sz="6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E2EFDA"/>
                    </a:solidFill>
                  </a:tcPr>
                </a:tc>
                <a:tc>
                  <a:txBody>
                    <a:bodyPr/>
                    <a:p>
                      <a:pPr marL="6350" indent="0" algn="ctr" fontAlgn="ctr"/>
                      <a:r>
                        <a:rPr lang="en-US" altLang="zh-CN" sz="600" b="0" i="0">
                          <a:solidFill>
                            <a:srgbClr val="000000"/>
                          </a:solidFill>
                          <a:latin typeface="Calibri" panose="020F0502020204030204"/>
                          <a:ea typeface="Calibri" panose="020F0502020204030204"/>
                        </a:rPr>
                        <a:t>2.000727825</a:t>
                      </a:r>
                      <a:endParaRPr lang="en-US" altLang="zh-CN" sz="6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E2EFDA"/>
                    </a:solidFill>
                  </a:tcPr>
                </a:tc>
                <a:tc>
                  <a:txBody>
                    <a:bodyPr/>
                    <a:p>
                      <a:pPr marL="6350" indent="0" algn="ctr" fontAlgn="ctr"/>
                      <a:r>
                        <a:rPr lang="en-US" altLang="zh-CN" sz="600" b="0" i="0">
                          <a:solidFill>
                            <a:srgbClr val="000000"/>
                          </a:solidFill>
                          <a:latin typeface="Calibri" panose="020F0502020204030204"/>
                          <a:ea typeface="Calibri" panose="020F0502020204030204"/>
                        </a:rPr>
                        <a:t>17.89208208</a:t>
                      </a:r>
                      <a:endParaRPr lang="en-US" altLang="zh-CN" sz="6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E2EFDA"/>
                    </a:solidFill>
                  </a:tcPr>
                </a:tc>
                <a:tc>
                  <a:txBody>
                    <a:bodyPr/>
                    <a:p>
                      <a:pPr marL="6350" indent="0" algn="l" fontAlgn="ctr"/>
                      <a:r>
                        <a:rPr lang="en-US" altLang="zh-CN" sz="600" b="0" i="0">
                          <a:solidFill>
                            <a:srgbClr val="000000"/>
                          </a:solidFill>
                          <a:latin typeface="Calibri" panose="020F0502020204030204"/>
                          <a:ea typeface="Calibri" panose="020F0502020204030204"/>
                        </a:rPr>
                        <a:t>High skewness (2.00) and very high kurtosis (17.89) indicate significant variability.</a:t>
                      </a:r>
                      <a:endParaRPr lang="en-US" altLang="zh-CN" sz="6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E2EFDA"/>
                    </a:solidFill>
                  </a:tcPr>
                </a:tc>
                <a:tc>
                  <a:txBody>
                    <a:bodyPr/>
                    <a:p>
                      <a:pPr marL="6350" indent="0" algn="l" fontAlgn="ctr"/>
                      <a:r>
                        <a:rPr lang="en-US" altLang="zh-CN" sz="600" b="0" i="0">
                          <a:solidFill>
                            <a:srgbClr val="000000"/>
                          </a:solidFill>
                          <a:latin typeface="Calibri" panose="020F0502020204030204"/>
                          <a:ea typeface="Calibri" panose="020F0502020204030204"/>
                        </a:rPr>
                        <a:t>The mean and positive skewness indicate occasional higher blast pressures, suggesting the need for consistent monitoring to maintain optimal furnace conditions. The high kurtosis suggests rare but extreme values that need close attention.</a:t>
                      </a:r>
                      <a:endParaRPr lang="en-US" altLang="zh-CN" sz="6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E2EFDA"/>
                    </a:solidFill>
                  </a:tcPr>
                </a:tc>
              </a:tr>
              <a:tr h="513715">
                <a:tc>
                  <a:txBody>
                    <a:bodyPr/>
                    <a:p>
                      <a:pPr marL="6350" indent="0" algn="l" fontAlgn="ctr"/>
                      <a:r>
                        <a:rPr lang="en-US" altLang="zh-CN" sz="500" b="0" i="0">
                          <a:solidFill>
                            <a:srgbClr val="000000"/>
                          </a:solidFill>
                          <a:latin typeface="Arial" panose="020B0604020202020204"/>
                          <a:ea typeface="Arial" panose="020B0604020202020204"/>
                        </a:rPr>
                        <a:t>HBI</a:t>
                      </a:r>
                      <a:endParaRPr lang="en-US" altLang="zh-CN" sz="500" b="0" i="0">
                        <a:solidFill>
                          <a:srgbClr val="000000"/>
                        </a:solidFill>
                        <a:latin typeface="Arial" panose="020B0604020202020204"/>
                        <a:ea typeface="Arial" panose="020B060402020202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E2EFDA"/>
                    </a:solidFill>
                  </a:tcPr>
                </a:tc>
                <a:tc>
                  <a:txBody>
                    <a:bodyPr/>
                    <a:p>
                      <a:pPr marL="6350" indent="0" algn="l" fontAlgn="ctr"/>
                      <a:r>
                        <a:rPr lang="en-US" altLang="zh-CN" sz="500" b="0" i="0">
                          <a:solidFill>
                            <a:srgbClr val="000000"/>
                          </a:solidFill>
                          <a:latin typeface="Arial" panose="020B0604020202020204"/>
                          <a:ea typeface="Arial" panose="020B0604020202020204"/>
                        </a:rPr>
                        <a:t>Hot Briquetted Iron</a:t>
                      </a:r>
                      <a:endParaRPr lang="en-US" altLang="zh-CN" sz="500" b="0" i="0">
                        <a:solidFill>
                          <a:srgbClr val="000000"/>
                        </a:solidFill>
                        <a:latin typeface="Arial" panose="020B0604020202020204"/>
                        <a:ea typeface="Arial" panose="020B060402020202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E2EFDA"/>
                    </a:solidFill>
                  </a:tcPr>
                </a:tc>
                <a:tc>
                  <a:txBody>
                    <a:bodyPr/>
                    <a:p>
                      <a:pPr marL="6350" indent="0" algn="ctr" fontAlgn="ctr"/>
                      <a:r>
                        <a:rPr lang="en-US" altLang="zh-CN" sz="600" b="0" i="0">
                          <a:solidFill>
                            <a:srgbClr val="000000"/>
                          </a:solidFill>
                          <a:latin typeface="Calibri" panose="020F0502020204030204"/>
                          <a:ea typeface="Calibri" panose="020F0502020204030204"/>
                        </a:rPr>
                        <a:t>0.4959</a:t>
                      </a:r>
                      <a:endParaRPr lang="en-US" altLang="zh-CN" sz="6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E2EFDA"/>
                    </a:solidFill>
                  </a:tcPr>
                </a:tc>
                <a:tc>
                  <a:txBody>
                    <a:bodyPr/>
                    <a:p>
                      <a:pPr marL="6350" indent="0" algn="ctr" fontAlgn="ctr"/>
                      <a:r>
                        <a:rPr lang="en-US" altLang="zh-CN" sz="600" b="0" i="0">
                          <a:solidFill>
                            <a:srgbClr val="000000"/>
                          </a:solidFill>
                          <a:latin typeface="Calibri" panose="020F0502020204030204"/>
                          <a:ea typeface="Calibri" panose="020F0502020204030204"/>
                        </a:rPr>
                        <a:t>0</a:t>
                      </a:r>
                      <a:endParaRPr lang="en-US" altLang="zh-CN" sz="6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E2EFDA"/>
                    </a:solidFill>
                  </a:tcPr>
                </a:tc>
                <a:tc>
                  <a:txBody>
                    <a:bodyPr/>
                    <a:p>
                      <a:pPr marL="6350" indent="0" algn="ctr" fontAlgn="ctr"/>
                      <a:r>
                        <a:rPr lang="en-US" altLang="zh-CN" sz="600" b="0" i="0">
                          <a:solidFill>
                            <a:srgbClr val="000000"/>
                          </a:solidFill>
                          <a:latin typeface="Calibri" panose="020F0502020204030204"/>
                          <a:ea typeface="Calibri" panose="020F0502020204030204"/>
                        </a:rPr>
                        <a:t>0</a:t>
                      </a:r>
                      <a:endParaRPr lang="en-US" altLang="zh-CN" sz="6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E2EFDA"/>
                    </a:solidFill>
                  </a:tcPr>
                </a:tc>
                <a:tc>
                  <a:txBody>
                    <a:bodyPr/>
                    <a:p>
                      <a:pPr marL="6350" indent="0" algn="ctr" fontAlgn="ctr"/>
                      <a:r>
                        <a:rPr lang="en-US" altLang="zh-CN" sz="600" b="0" i="0">
                          <a:solidFill>
                            <a:srgbClr val="000000"/>
                          </a:solidFill>
                          <a:latin typeface="Calibri" panose="020F0502020204030204"/>
                          <a:ea typeface="Calibri" panose="020F0502020204030204"/>
                        </a:rPr>
                        <a:t>0.859987815</a:t>
                      </a:r>
                      <a:endParaRPr lang="en-US" altLang="zh-CN" sz="6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E2EFDA"/>
                    </a:solidFill>
                  </a:tcPr>
                </a:tc>
                <a:tc>
                  <a:txBody>
                    <a:bodyPr/>
                    <a:p>
                      <a:pPr marL="6350" indent="0" algn="ctr" fontAlgn="ctr"/>
                      <a:r>
                        <a:rPr lang="en-US" altLang="zh-CN" sz="600" b="0" i="0">
                          <a:solidFill>
                            <a:srgbClr val="000000"/>
                          </a:solidFill>
                          <a:latin typeface="Calibri" panose="020F0502020204030204"/>
                          <a:ea typeface="Calibri" panose="020F0502020204030204"/>
                        </a:rPr>
                        <a:t>0.92735528</a:t>
                      </a:r>
                      <a:endParaRPr lang="en-US" altLang="zh-CN" sz="6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E2EFDA"/>
                    </a:solidFill>
                  </a:tcPr>
                </a:tc>
                <a:tc>
                  <a:txBody>
                    <a:bodyPr/>
                    <a:p>
                      <a:pPr marL="6350" indent="0" algn="ctr" fontAlgn="ctr"/>
                      <a:r>
                        <a:rPr lang="en-US" altLang="zh-CN" sz="600" b="0" i="0">
                          <a:solidFill>
                            <a:srgbClr val="000000"/>
                          </a:solidFill>
                          <a:latin typeface="Calibri" panose="020F0502020204030204"/>
                          <a:ea typeface="Calibri" panose="020F0502020204030204"/>
                        </a:rPr>
                        <a:t>5</a:t>
                      </a:r>
                      <a:endParaRPr lang="en-US" altLang="zh-CN" sz="6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E2EFDA"/>
                    </a:solidFill>
                  </a:tcPr>
                </a:tc>
                <a:tc>
                  <a:txBody>
                    <a:bodyPr/>
                    <a:p>
                      <a:pPr marL="6350" indent="0" algn="ctr" fontAlgn="ctr"/>
                      <a:r>
                        <a:rPr lang="en-US" altLang="zh-CN" sz="600" b="0" i="0">
                          <a:solidFill>
                            <a:srgbClr val="000000"/>
                          </a:solidFill>
                          <a:latin typeface="Calibri" panose="020F0502020204030204"/>
                          <a:ea typeface="Calibri" panose="020F0502020204030204"/>
                        </a:rPr>
                        <a:t>1.630737764</a:t>
                      </a:r>
                      <a:endParaRPr lang="en-US" altLang="zh-CN" sz="6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E2EFDA"/>
                    </a:solidFill>
                  </a:tcPr>
                </a:tc>
                <a:tc>
                  <a:txBody>
                    <a:bodyPr/>
                    <a:p>
                      <a:pPr marL="6350" indent="0" algn="ctr" fontAlgn="ctr"/>
                      <a:r>
                        <a:rPr lang="en-US" altLang="zh-CN" sz="600" b="0" i="0">
                          <a:solidFill>
                            <a:srgbClr val="000000"/>
                          </a:solidFill>
                          <a:latin typeface="Calibri" panose="020F0502020204030204"/>
                          <a:ea typeface="Calibri" panose="020F0502020204030204"/>
                        </a:rPr>
                        <a:t>1.996557942</a:t>
                      </a:r>
                      <a:endParaRPr lang="en-US" altLang="zh-CN" sz="6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E2EFDA"/>
                    </a:solidFill>
                  </a:tcPr>
                </a:tc>
                <a:tc>
                  <a:txBody>
                    <a:bodyPr/>
                    <a:p>
                      <a:pPr marL="6350" indent="0" algn="l" fontAlgn="ctr"/>
                      <a:r>
                        <a:rPr lang="en-US" altLang="zh-CN" sz="600" b="0" i="0">
                          <a:solidFill>
                            <a:srgbClr val="000000"/>
                          </a:solidFill>
                          <a:latin typeface="Calibri" panose="020F0502020204030204"/>
                          <a:ea typeface="Calibri" panose="020F0502020204030204"/>
                        </a:rPr>
                        <a:t>High skewness (1.63) and positive kurtosis (1.99) suggest presence of outliers.</a:t>
                      </a:r>
                      <a:endParaRPr lang="en-US" altLang="zh-CN" sz="6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E2EFDA"/>
                    </a:solidFill>
                  </a:tcPr>
                </a:tc>
                <a:tc>
                  <a:txBody>
                    <a:bodyPr/>
                    <a:p>
                      <a:pPr marL="6350" indent="0" algn="l" fontAlgn="ctr"/>
                      <a:r>
                        <a:rPr lang="en-US" altLang="zh-CN" sz="600" b="0" i="0">
                          <a:solidFill>
                            <a:srgbClr val="000000"/>
                          </a:solidFill>
                          <a:latin typeface="Calibri" panose="020F0502020204030204"/>
                          <a:ea typeface="Calibri" panose="020F0502020204030204"/>
                        </a:rPr>
                        <a:t>The moderate mean and significant positive skewness indicate occasional higher usage of HBI, suggesting a need for consistent monitoring to maintain optimal furnace conditions. The moderate kurtosis suggests occasional outliers.</a:t>
                      </a:r>
                      <a:endParaRPr lang="en-US" altLang="zh-CN" sz="6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E2EFDA"/>
                    </a:solidFill>
                  </a:tcPr>
                </a:tc>
              </a:tr>
              <a:tr h="513715">
                <a:tc>
                  <a:txBody>
                    <a:bodyPr/>
                    <a:p>
                      <a:pPr marL="6350" indent="0" algn="l" fontAlgn="ctr"/>
                      <a:r>
                        <a:rPr lang="en-US" altLang="zh-CN" sz="500" b="0" i="0">
                          <a:solidFill>
                            <a:srgbClr val="000000"/>
                          </a:solidFill>
                          <a:latin typeface="Arial" panose="020B0604020202020204"/>
                          <a:ea typeface="Arial" panose="020B0604020202020204"/>
                        </a:rPr>
                        <a:t>OTHERS</a:t>
                      </a:r>
                      <a:endParaRPr lang="en-US" altLang="zh-CN" sz="500" b="0" i="0">
                        <a:solidFill>
                          <a:srgbClr val="000000"/>
                        </a:solidFill>
                        <a:latin typeface="Arial" panose="020B0604020202020204"/>
                        <a:ea typeface="Arial" panose="020B060402020202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E2EFDA"/>
                    </a:solidFill>
                  </a:tcPr>
                </a:tc>
                <a:tc>
                  <a:txBody>
                    <a:bodyPr/>
                    <a:p>
                      <a:pPr marL="6350" indent="0" algn="l" fontAlgn="ctr"/>
                      <a:r>
                        <a:rPr lang="en-US" altLang="zh-CN" sz="500" b="0" i="0">
                          <a:solidFill>
                            <a:srgbClr val="000000"/>
                          </a:solidFill>
                          <a:latin typeface="Arial" panose="020B0604020202020204"/>
                          <a:ea typeface="Arial" panose="020B0604020202020204"/>
                        </a:rPr>
                        <a:t>Catch-all category for other materials</a:t>
                      </a:r>
                      <a:endParaRPr lang="en-US" altLang="zh-CN" sz="500" b="0" i="0">
                        <a:solidFill>
                          <a:srgbClr val="000000"/>
                        </a:solidFill>
                        <a:latin typeface="Arial" panose="020B0604020202020204"/>
                        <a:ea typeface="Arial" panose="020B060402020202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E2EFDA"/>
                    </a:solidFill>
                  </a:tcPr>
                </a:tc>
                <a:tc>
                  <a:txBody>
                    <a:bodyPr/>
                    <a:p>
                      <a:pPr marL="6350" indent="0" algn="ctr" fontAlgn="ctr"/>
                      <a:r>
                        <a:rPr lang="en-US" altLang="zh-CN" sz="600" b="0" i="0">
                          <a:solidFill>
                            <a:srgbClr val="000000"/>
                          </a:solidFill>
                          <a:latin typeface="Calibri" panose="020F0502020204030204"/>
                          <a:ea typeface="Calibri" panose="020F0502020204030204"/>
                        </a:rPr>
                        <a:t>1.4206</a:t>
                      </a:r>
                      <a:endParaRPr lang="en-US" altLang="zh-CN" sz="6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E2EFDA"/>
                    </a:solidFill>
                  </a:tcPr>
                </a:tc>
                <a:tc>
                  <a:txBody>
                    <a:bodyPr/>
                    <a:p>
                      <a:pPr marL="6350" indent="0" algn="ctr" fontAlgn="ctr"/>
                      <a:r>
                        <a:rPr lang="en-US" altLang="zh-CN" sz="600" b="0" i="0">
                          <a:solidFill>
                            <a:srgbClr val="000000"/>
                          </a:solidFill>
                          <a:latin typeface="Calibri" panose="020F0502020204030204"/>
                          <a:ea typeface="Calibri" panose="020F0502020204030204"/>
                        </a:rPr>
                        <a:t>2</a:t>
                      </a:r>
                      <a:endParaRPr lang="en-US" altLang="zh-CN" sz="6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E2EFDA"/>
                    </a:solidFill>
                  </a:tcPr>
                </a:tc>
                <a:tc>
                  <a:txBody>
                    <a:bodyPr/>
                    <a:p>
                      <a:pPr marL="6350" indent="0" algn="ctr" fontAlgn="ctr"/>
                      <a:r>
                        <a:rPr lang="en-US" altLang="zh-CN" sz="600" b="0" i="0">
                          <a:solidFill>
                            <a:srgbClr val="000000"/>
                          </a:solidFill>
                          <a:latin typeface="Calibri" panose="020F0502020204030204"/>
                          <a:ea typeface="Calibri" panose="020F0502020204030204"/>
                        </a:rPr>
                        <a:t>2</a:t>
                      </a:r>
                      <a:endParaRPr lang="en-US" altLang="zh-CN" sz="6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E2EFDA"/>
                    </a:solidFill>
                  </a:tcPr>
                </a:tc>
                <a:tc>
                  <a:txBody>
                    <a:bodyPr/>
                    <a:p>
                      <a:pPr marL="6350" indent="0" algn="ctr" fontAlgn="ctr"/>
                      <a:r>
                        <a:rPr lang="en-US" altLang="zh-CN" sz="600" b="0" i="0">
                          <a:solidFill>
                            <a:srgbClr val="000000"/>
                          </a:solidFill>
                          <a:latin typeface="Calibri" panose="020F0502020204030204"/>
                          <a:ea typeface="Calibri" panose="020F0502020204030204"/>
                        </a:rPr>
                        <a:t>1.285947973</a:t>
                      </a:r>
                      <a:endParaRPr lang="en-US" altLang="zh-CN" sz="6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E2EFDA"/>
                    </a:solidFill>
                  </a:tcPr>
                </a:tc>
                <a:tc>
                  <a:txBody>
                    <a:bodyPr/>
                    <a:p>
                      <a:pPr marL="6350" indent="0" algn="ctr" fontAlgn="ctr"/>
                      <a:r>
                        <a:rPr lang="en-US" altLang="zh-CN" sz="600" b="0" i="0">
                          <a:solidFill>
                            <a:srgbClr val="000000"/>
                          </a:solidFill>
                          <a:latin typeface="Calibri" panose="020F0502020204030204"/>
                          <a:ea typeface="Calibri" panose="020F0502020204030204"/>
                        </a:rPr>
                        <a:t>1.133996461</a:t>
                      </a:r>
                      <a:endParaRPr lang="en-US" altLang="zh-CN" sz="6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E2EFDA"/>
                    </a:solidFill>
                  </a:tcPr>
                </a:tc>
                <a:tc>
                  <a:txBody>
                    <a:bodyPr/>
                    <a:p>
                      <a:pPr marL="6350" indent="0" algn="ctr" fontAlgn="ctr"/>
                      <a:r>
                        <a:rPr lang="en-US" altLang="zh-CN" sz="600" b="0" i="0">
                          <a:solidFill>
                            <a:srgbClr val="000000"/>
                          </a:solidFill>
                          <a:latin typeface="Calibri" panose="020F0502020204030204"/>
                          <a:ea typeface="Calibri" panose="020F0502020204030204"/>
                        </a:rPr>
                        <a:t>7</a:t>
                      </a:r>
                      <a:endParaRPr lang="en-US" altLang="zh-CN" sz="6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E2EFDA"/>
                    </a:solidFill>
                  </a:tcPr>
                </a:tc>
                <a:tc>
                  <a:txBody>
                    <a:bodyPr/>
                    <a:p>
                      <a:pPr marL="6350" indent="0" algn="ctr" fontAlgn="ctr"/>
                      <a:r>
                        <a:rPr lang="en-US" altLang="zh-CN" sz="600" b="0" i="0">
                          <a:solidFill>
                            <a:srgbClr val="000000"/>
                          </a:solidFill>
                          <a:latin typeface="Calibri" panose="020F0502020204030204"/>
                          <a:ea typeface="Calibri" panose="020F0502020204030204"/>
                        </a:rPr>
                        <a:t>0.905199234</a:t>
                      </a:r>
                      <a:endParaRPr lang="en-US" altLang="zh-CN" sz="6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E2EFDA"/>
                    </a:solidFill>
                  </a:tcPr>
                </a:tc>
                <a:tc>
                  <a:txBody>
                    <a:bodyPr/>
                    <a:p>
                      <a:pPr marL="6350" indent="0" algn="ctr" fontAlgn="ctr"/>
                      <a:r>
                        <a:rPr lang="en-US" altLang="zh-CN" sz="600" b="0" i="0">
                          <a:solidFill>
                            <a:srgbClr val="000000"/>
                          </a:solidFill>
                          <a:latin typeface="Calibri" panose="020F0502020204030204"/>
                          <a:ea typeface="Calibri" panose="020F0502020204030204"/>
                        </a:rPr>
                        <a:t>4.758464753</a:t>
                      </a:r>
                      <a:endParaRPr lang="en-US" altLang="zh-CN" sz="6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E2EFDA"/>
                    </a:solidFill>
                  </a:tcPr>
                </a:tc>
                <a:tc>
                  <a:txBody>
                    <a:bodyPr/>
                    <a:p>
                      <a:pPr marL="6350" indent="0" algn="l" fontAlgn="ctr"/>
                      <a:r>
                        <a:rPr lang="en-US" altLang="zh-CN" sz="600" b="0" i="0">
                          <a:solidFill>
                            <a:srgbClr val="000000"/>
                          </a:solidFill>
                          <a:latin typeface="Calibri" panose="020F0502020204030204"/>
                          <a:ea typeface="Calibri" panose="020F0502020204030204"/>
                        </a:rPr>
                        <a:t>Moderate skewness (0.91) and high kurtosis (4.76) indicate some variability and outliers.</a:t>
                      </a:r>
                      <a:endParaRPr lang="en-US" altLang="zh-CN" sz="6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E2EFDA"/>
                    </a:solidFill>
                  </a:tcPr>
                </a:tc>
                <a:tc>
                  <a:txBody>
                    <a:bodyPr/>
                    <a:p>
                      <a:pPr marL="6350" indent="0" algn="l" fontAlgn="ctr"/>
                      <a:r>
                        <a:rPr lang="en-US" altLang="zh-CN" sz="600" b="0" i="0">
                          <a:solidFill>
                            <a:srgbClr val="000000"/>
                          </a:solidFill>
                          <a:latin typeface="Calibri" panose="020F0502020204030204"/>
                          <a:ea typeface="Calibri" panose="020F0502020204030204"/>
                        </a:rPr>
                        <a:t>The moderate mean and positive skewness suggest occasional higher usage of other materials, indicating a need for consistent monitoring to maintain optimal conditions. The high kurtosis highlights rare but extreme values that need close attention.</a:t>
                      </a:r>
                      <a:endParaRPr lang="en-US" altLang="zh-CN" sz="6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E2EFDA"/>
                    </a:solidFill>
                  </a:tcPr>
                </a:tc>
              </a:tr>
              <a:tr h="421640">
                <a:tc>
                  <a:txBody>
                    <a:bodyPr/>
                    <a:p>
                      <a:pPr marL="6350" indent="0" algn="l" fontAlgn="ctr"/>
                      <a:r>
                        <a:rPr lang="en-US" altLang="zh-CN" sz="500" b="0" i="0">
                          <a:solidFill>
                            <a:srgbClr val="000000"/>
                          </a:solidFill>
                          <a:latin typeface="Arial" panose="020B0604020202020204"/>
                          <a:ea typeface="Arial" panose="020B0604020202020204"/>
                        </a:rPr>
                        <a:t>SCRAP_QTY (MT)</a:t>
                      </a:r>
                      <a:endParaRPr lang="en-US" altLang="zh-CN" sz="500" b="0" i="0">
                        <a:solidFill>
                          <a:srgbClr val="000000"/>
                        </a:solidFill>
                        <a:latin typeface="Arial" panose="020B0604020202020204"/>
                        <a:ea typeface="Arial" panose="020B060402020202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E2EFDA"/>
                    </a:solidFill>
                  </a:tcPr>
                </a:tc>
                <a:tc>
                  <a:txBody>
                    <a:bodyPr/>
                    <a:p>
                      <a:pPr marL="6350" indent="0" algn="l" fontAlgn="ctr"/>
                      <a:r>
                        <a:rPr lang="en-US" altLang="zh-CN" sz="500" b="0" i="0">
                          <a:solidFill>
                            <a:srgbClr val="000000"/>
                          </a:solidFill>
                          <a:latin typeface="Arial" panose="020B0604020202020204"/>
                          <a:ea typeface="Arial" panose="020B0604020202020204"/>
                        </a:rPr>
                        <a:t>Quantity of scrap metal in metric tons</a:t>
                      </a:r>
                      <a:endParaRPr lang="en-US" altLang="zh-CN" sz="500" b="0" i="0">
                        <a:solidFill>
                          <a:srgbClr val="000000"/>
                        </a:solidFill>
                        <a:latin typeface="Arial" panose="020B0604020202020204"/>
                        <a:ea typeface="Arial" panose="020B060402020202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E2EFDA"/>
                    </a:solidFill>
                  </a:tcPr>
                </a:tc>
                <a:tc>
                  <a:txBody>
                    <a:bodyPr/>
                    <a:p>
                      <a:pPr marL="6350" indent="0" algn="ctr" fontAlgn="ctr"/>
                      <a:r>
                        <a:rPr lang="en-US" altLang="zh-CN" sz="600" b="0" i="0">
                          <a:solidFill>
                            <a:srgbClr val="000000"/>
                          </a:solidFill>
                          <a:latin typeface="Calibri" panose="020F0502020204030204"/>
                          <a:ea typeface="Calibri" panose="020F0502020204030204"/>
                        </a:rPr>
                        <a:t>7.9611</a:t>
                      </a:r>
                      <a:endParaRPr lang="en-US" altLang="zh-CN" sz="6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E2EFDA"/>
                    </a:solidFill>
                  </a:tcPr>
                </a:tc>
                <a:tc>
                  <a:txBody>
                    <a:bodyPr/>
                    <a:p>
                      <a:pPr marL="6350" indent="0" algn="ctr" fontAlgn="ctr"/>
                      <a:r>
                        <a:rPr lang="en-US" altLang="zh-CN" sz="600" b="0" i="0">
                          <a:solidFill>
                            <a:srgbClr val="000000"/>
                          </a:solidFill>
                          <a:latin typeface="Calibri" panose="020F0502020204030204"/>
                          <a:ea typeface="Calibri" panose="020F0502020204030204"/>
                        </a:rPr>
                        <a:t>7</a:t>
                      </a:r>
                      <a:endParaRPr lang="en-US" altLang="zh-CN" sz="6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E2EFDA"/>
                    </a:solidFill>
                  </a:tcPr>
                </a:tc>
                <a:tc>
                  <a:txBody>
                    <a:bodyPr/>
                    <a:p>
                      <a:pPr marL="6350" indent="0" algn="ctr" fontAlgn="ctr"/>
                      <a:r>
                        <a:rPr lang="en-US" altLang="zh-CN" sz="600" b="0" i="0">
                          <a:solidFill>
                            <a:srgbClr val="000000"/>
                          </a:solidFill>
                          <a:latin typeface="Calibri" panose="020F0502020204030204"/>
                          <a:ea typeface="Calibri" panose="020F0502020204030204"/>
                        </a:rPr>
                        <a:t>6</a:t>
                      </a:r>
                      <a:endParaRPr lang="en-US" altLang="zh-CN" sz="6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E2EFDA"/>
                    </a:solidFill>
                  </a:tcPr>
                </a:tc>
                <a:tc>
                  <a:txBody>
                    <a:bodyPr/>
                    <a:p>
                      <a:pPr marL="6350" indent="0" algn="ctr" fontAlgn="ctr"/>
                      <a:r>
                        <a:rPr lang="en-US" altLang="zh-CN" sz="600" b="0" i="0">
                          <a:solidFill>
                            <a:srgbClr val="000000"/>
                          </a:solidFill>
                          <a:latin typeface="Calibri" panose="020F0502020204030204"/>
                          <a:ea typeface="Calibri" panose="020F0502020204030204"/>
                        </a:rPr>
                        <a:t>20.346232</a:t>
                      </a:r>
                      <a:endParaRPr lang="en-US" altLang="zh-CN" sz="6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E2EFDA"/>
                    </a:solidFill>
                  </a:tcPr>
                </a:tc>
                <a:tc>
                  <a:txBody>
                    <a:bodyPr/>
                    <a:p>
                      <a:pPr marL="6350" indent="0" algn="ctr" fontAlgn="ctr"/>
                      <a:r>
                        <a:rPr lang="en-US" altLang="zh-CN" sz="600" b="0" i="0">
                          <a:solidFill>
                            <a:srgbClr val="000000"/>
                          </a:solidFill>
                          <a:latin typeface="Calibri" panose="020F0502020204030204"/>
                          <a:ea typeface="Calibri" panose="020F0502020204030204"/>
                        </a:rPr>
                        <a:t>4.510679772</a:t>
                      </a:r>
                      <a:endParaRPr lang="en-US" altLang="zh-CN" sz="6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E2EFDA"/>
                    </a:solidFill>
                  </a:tcPr>
                </a:tc>
                <a:tc>
                  <a:txBody>
                    <a:bodyPr/>
                    <a:p>
                      <a:pPr marL="6350" indent="0" algn="ctr" fontAlgn="ctr"/>
                      <a:r>
                        <a:rPr lang="en-US" altLang="zh-CN" sz="600" b="0" i="0">
                          <a:solidFill>
                            <a:srgbClr val="000000"/>
                          </a:solidFill>
                          <a:latin typeface="Calibri" panose="020F0502020204030204"/>
                          <a:ea typeface="Calibri" panose="020F0502020204030204"/>
                        </a:rPr>
                        <a:t>35</a:t>
                      </a:r>
                      <a:endParaRPr lang="en-US" altLang="zh-CN" sz="6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E2EFDA"/>
                    </a:solidFill>
                  </a:tcPr>
                </a:tc>
                <a:tc>
                  <a:txBody>
                    <a:bodyPr/>
                    <a:p>
                      <a:pPr marL="6350" indent="0" algn="ctr" fontAlgn="ctr"/>
                      <a:r>
                        <a:rPr lang="en-US" altLang="zh-CN" sz="600" b="0" i="0">
                          <a:solidFill>
                            <a:srgbClr val="000000"/>
                          </a:solidFill>
                          <a:latin typeface="Calibri" panose="020F0502020204030204"/>
                          <a:ea typeface="Calibri" panose="020F0502020204030204"/>
                        </a:rPr>
                        <a:t>4.113499814</a:t>
                      </a:r>
                      <a:endParaRPr lang="en-US" altLang="zh-CN" sz="6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E2EFDA"/>
                    </a:solidFill>
                  </a:tcPr>
                </a:tc>
                <a:tc>
                  <a:txBody>
                    <a:bodyPr/>
                    <a:p>
                      <a:pPr marL="6350" indent="0" algn="ctr" fontAlgn="ctr"/>
                      <a:r>
                        <a:rPr lang="en-US" altLang="zh-CN" sz="600" b="0" i="0">
                          <a:solidFill>
                            <a:srgbClr val="000000"/>
                          </a:solidFill>
                          <a:latin typeface="Calibri" panose="020F0502020204030204"/>
                          <a:ea typeface="Calibri" panose="020F0502020204030204"/>
                        </a:rPr>
                        <a:t>20.12438475</a:t>
                      </a:r>
                      <a:endParaRPr lang="en-US" altLang="zh-CN" sz="6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E2EFDA"/>
                    </a:solidFill>
                  </a:tcPr>
                </a:tc>
                <a:tc>
                  <a:txBody>
                    <a:bodyPr/>
                    <a:p>
                      <a:pPr marL="6350" indent="0" algn="l" fontAlgn="ctr"/>
                      <a:r>
                        <a:rPr lang="en-US" altLang="zh-CN" sz="600" b="0" i="0">
                          <a:solidFill>
                            <a:srgbClr val="000000"/>
                          </a:solidFill>
                          <a:latin typeface="Calibri" panose="020F0502020204030204"/>
                          <a:ea typeface="Calibri" panose="020F0502020204030204"/>
                        </a:rPr>
                        <a:t>Very high skewness (4.11) and high kurtosis (20.12) indicate significant variability and outliers.</a:t>
                      </a:r>
                      <a:endParaRPr lang="en-US" altLang="zh-CN" sz="6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E2EFDA"/>
                    </a:solidFill>
                  </a:tcPr>
                </a:tc>
                <a:tc>
                  <a:txBody>
                    <a:bodyPr/>
                    <a:p>
                      <a:pPr marL="6350" indent="0" algn="l" fontAlgn="ctr"/>
                      <a:r>
                        <a:rPr lang="en-US" altLang="zh-CN" sz="600" b="0" i="0">
                          <a:solidFill>
                            <a:srgbClr val="000000"/>
                          </a:solidFill>
                          <a:latin typeface="Calibri" panose="020F0502020204030204"/>
                          <a:ea typeface="Calibri" panose="020F0502020204030204"/>
                        </a:rPr>
                        <a:t>The high mean and positive skewness suggest significant usage of scrap metal, which is beneficial for cost efficiency. However, the high kurtosis indicates rare but extreme values, requiring careful monitoring to maintain consistency.</a:t>
                      </a:r>
                      <a:endParaRPr lang="en-US" altLang="zh-CN" sz="6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E2EFDA"/>
                    </a:solidFill>
                  </a:tcPr>
                </a:tc>
              </a:tr>
            </a:tbl>
          </a:graphicData>
        </a:graphic>
      </p:graphicFrame>
      <p:graphicFrame>
        <p:nvGraphicFramePr>
          <p:cNvPr id="8" name="Table 7"/>
          <p:cNvGraphicFramePr/>
          <p:nvPr>
            <p:custDataLst>
              <p:tags r:id="rId3"/>
            </p:custDataLst>
          </p:nvPr>
        </p:nvGraphicFramePr>
        <p:xfrm>
          <a:off x="7866380" y="301625"/>
          <a:ext cx="6427470" cy="7493000"/>
        </p:xfrm>
        <a:graphic>
          <a:graphicData uri="http://schemas.openxmlformats.org/drawingml/2006/table">
            <a:tbl>
              <a:tblPr/>
              <a:tblGrid>
                <a:gridCol w="630555"/>
                <a:gridCol w="427355"/>
                <a:gridCol w="244475"/>
                <a:gridCol w="224155"/>
                <a:gridCol w="238760"/>
                <a:gridCol w="223520"/>
                <a:gridCol w="224790"/>
                <a:gridCol w="224155"/>
                <a:gridCol w="243840"/>
                <a:gridCol w="432435"/>
                <a:gridCol w="1656715"/>
                <a:gridCol w="1656715"/>
              </a:tblGrid>
              <a:tr h="234950">
                <a:tc>
                  <a:txBody>
                    <a:bodyPr/>
                    <a:p>
                      <a:pPr marL="6350" indent="0" algn="l" fontAlgn="ctr"/>
                      <a:r>
                        <a:rPr lang="en-US" altLang="zh-CN" sz="400" b="0" i="0">
                          <a:solidFill>
                            <a:srgbClr val="000000"/>
                          </a:solidFill>
                          <a:latin typeface="Arial" panose="020B0604020202020204"/>
                          <a:ea typeface="Arial" panose="020B0604020202020204"/>
                        </a:rPr>
                        <a:t>PIGIRON</a:t>
                      </a:r>
                      <a:endParaRPr lang="en-US" altLang="zh-CN" sz="400" b="0" i="0">
                        <a:solidFill>
                          <a:srgbClr val="000000"/>
                        </a:solidFill>
                        <a:latin typeface="Arial" panose="020B0604020202020204"/>
                        <a:ea typeface="Arial" panose="020B060402020202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E2EFDA"/>
                    </a:solidFill>
                  </a:tcPr>
                </a:tc>
                <a:tc>
                  <a:txBody>
                    <a:bodyPr/>
                    <a:p>
                      <a:pPr marL="6350" indent="0" algn="l" fontAlgn="ctr"/>
                      <a:r>
                        <a:rPr lang="en-US" altLang="zh-CN" sz="400" b="0" i="0">
                          <a:solidFill>
                            <a:srgbClr val="000000"/>
                          </a:solidFill>
                          <a:latin typeface="Arial" panose="020B0604020202020204"/>
                          <a:ea typeface="Arial" panose="020B0604020202020204"/>
                        </a:rPr>
                        <a:t>Pig iron</a:t>
                      </a:r>
                      <a:endParaRPr lang="en-US" altLang="zh-CN" sz="400" b="0" i="0">
                        <a:solidFill>
                          <a:srgbClr val="000000"/>
                        </a:solidFill>
                        <a:latin typeface="Arial" panose="020B0604020202020204"/>
                        <a:ea typeface="Arial" panose="020B060402020202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E2EFDA"/>
                    </a:solidFill>
                  </a:tcPr>
                </a:tc>
                <a:tc>
                  <a:txBody>
                    <a:bodyPr/>
                    <a:p>
                      <a:pPr marL="6350" indent="0" algn="ctr" fontAlgn="ctr"/>
                      <a:r>
                        <a:rPr lang="en-US" altLang="zh-CN" sz="400" b="0" i="0">
                          <a:solidFill>
                            <a:srgbClr val="000000"/>
                          </a:solidFill>
                          <a:latin typeface="Calibri" panose="020F0502020204030204"/>
                          <a:ea typeface="Calibri" panose="020F0502020204030204"/>
                        </a:rPr>
                        <a:t>0.0811</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E2EFDA"/>
                    </a:solidFill>
                  </a:tcPr>
                </a:tc>
                <a:tc>
                  <a:txBody>
                    <a:bodyPr/>
                    <a:p>
                      <a:pPr marL="6350" indent="0" algn="ctr" fontAlgn="ctr"/>
                      <a:r>
                        <a:rPr lang="en-US" altLang="zh-CN" sz="400" b="0" i="0">
                          <a:solidFill>
                            <a:srgbClr val="000000"/>
                          </a:solidFill>
                          <a:latin typeface="Calibri" panose="020F0502020204030204"/>
                          <a:ea typeface="Calibri" panose="020F0502020204030204"/>
                        </a:rPr>
                        <a:t>0</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E2EFDA"/>
                    </a:solidFill>
                  </a:tcPr>
                </a:tc>
                <a:tc>
                  <a:txBody>
                    <a:bodyPr/>
                    <a:p>
                      <a:pPr marL="6350" indent="0" algn="ctr" fontAlgn="ctr"/>
                      <a:r>
                        <a:rPr lang="en-US" altLang="zh-CN" sz="400" b="0" i="0">
                          <a:solidFill>
                            <a:srgbClr val="000000"/>
                          </a:solidFill>
                          <a:latin typeface="Calibri" panose="020F0502020204030204"/>
                          <a:ea typeface="Calibri" panose="020F0502020204030204"/>
                        </a:rPr>
                        <a:t>0</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E2EFDA"/>
                    </a:solidFill>
                  </a:tcPr>
                </a:tc>
                <a:tc>
                  <a:txBody>
                    <a:bodyPr/>
                    <a:p>
                      <a:pPr marL="6350" indent="0" algn="ctr" fontAlgn="ctr"/>
                      <a:r>
                        <a:rPr lang="en-US" altLang="zh-CN" sz="400" b="0" i="0">
                          <a:solidFill>
                            <a:srgbClr val="000000"/>
                          </a:solidFill>
                          <a:latin typeface="Calibri" panose="020F0502020204030204"/>
                          <a:ea typeface="Calibri" panose="020F0502020204030204"/>
                        </a:rPr>
                        <a:t>0.547574102</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E2EFDA"/>
                    </a:solidFill>
                  </a:tcPr>
                </a:tc>
                <a:tc>
                  <a:txBody>
                    <a:bodyPr/>
                    <a:p>
                      <a:pPr marL="6350" indent="0" algn="ctr" fontAlgn="ctr"/>
                      <a:r>
                        <a:rPr lang="en-US" altLang="zh-CN" sz="400" b="0" i="0">
                          <a:solidFill>
                            <a:srgbClr val="000000"/>
                          </a:solidFill>
                          <a:latin typeface="Calibri" panose="020F0502020204030204"/>
                          <a:ea typeface="Calibri" panose="020F0502020204030204"/>
                        </a:rPr>
                        <a:t>0.739982501</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E2EFDA"/>
                    </a:solidFill>
                  </a:tcPr>
                </a:tc>
                <a:tc>
                  <a:txBody>
                    <a:bodyPr/>
                    <a:p>
                      <a:pPr marL="6350" indent="0" algn="ctr" fontAlgn="ctr"/>
                      <a:r>
                        <a:rPr lang="en-US" altLang="zh-CN" sz="400" b="0" i="0">
                          <a:solidFill>
                            <a:srgbClr val="000000"/>
                          </a:solidFill>
                          <a:latin typeface="Calibri" panose="020F0502020204030204"/>
                          <a:ea typeface="Calibri" panose="020F0502020204030204"/>
                        </a:rPr>
                        <a:t>12</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E2EFDA"/>
                    </a:solidFill>
                  </a:tcPr>
                </a:tc>
                <a:tc>
                  <a:txBody>
                    <a:bodyPr/>
                    <a:p>
                      <a:pPr marL="6350" indent="0" algn="ctr" fontAlgn="ctr"/>
                      <a:r>
                        <a:rPr lang="en-US" altLang="zh-CN" sz="400" b="0" i="0">
                          <a:solidFill>
                            <a:srgbClr val="000000"/>
                          </a:solidFill>
                          <a:latin typeface="Calibri" panose="020F0502020204030204"/>
                          <a:ea typeface="Calibri" panose="020F0502020204030204"/>
                        </a:rPr>
                        <a:t>13.073961</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E2EFDA"/>
                    </a:solidFill>
                  </a:tcPr>
                </a:tc>
                <a:tc>
                  <a:txBody>
                    <a:bodyPr/>
                    <a:p>
                      <a:pPr marL="6350" indent="0" algn="ctr" fontAlgn="ctr"/>
                      <a:r>
                        <a:rPr lang="en-US" altLang="zh-CN" sz="400" b="0" i="0">
                          <a:solidFill>
                            <a:srgbClr val="000000"/>
                          </a:solidFill>
                          <a:latin typeface="Calibri" panose="020F0502020204030204"/>
                          <a:ea typeface="Calibri" panose="020F0502020204030204"/>
                        </a:rPr>
                        <a:t>196.6317175</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E2EFDA"/>
                    </a:solidFill>
                  </a:tcPr>
                </a:tc>
                <a:tc>
                  <a:txBody>
                    <a:bodyPr/>
                    <a:p>
                      <a:pPr marL="6350" indent="0" algn="l" fontAlgn="ctr"/>
                      <a:r>
                        <a:rPr lang="en-US" altLang="zh-CN" sz="400" b="0" i="0">
                          <a:solidFill>
                            <a:srgbClr val="000000"/>
                          </a:solidFill>
                          <a:latin typeface="Calibri" panose="020F0502020204030204"/>
                          <a:ea typeface="Calibri" panose="020F0502020204030204"/>
                        </a:rPr>
                        <a:t>Extremely high skewness (13.07) and very high kurtosis (196.63) indicate extreme outliers.</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E2EFDA"/>
                    </a:solidFill>
                  </a:tcPr>
                </a:tc>
                <a:tc>
                  <a:txBody>
                    <a:bodyPr/>
                    <a:p>
                      <a:pPr marL="6350" indent="0" algn="l" fontAlgn="ctr"/>
                      <a:r>
                        <a:rPr lang="en-US" altLang="zh-CN" sz="400" b="0" i="0">
                          <a:solidFill>
                            <a:srgbClr val="000000"/>
                          </a:solidFill>
                          <a:latin typeface="Calibri" panose="020F0502020204030204"/>
                          <a:ea typeface="Calibri" panose="020F0502020204030204"/>
                        </a:rPr>
                        <a:t>The low mean and extremely high skewness and kurtosis suggest minimal but highly variable usage of pig iron. This highlights the need for better inventory management and monitoring to ensure consistent quality.</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E2EFDA"/>
                    </a:solidFill>
                  </a:tcPr>
                </a:tc>
              </a:tr>
              <a:tr h="295910">
                <a:tc>
                  <a:txBody>
                    <a:bodyPr/>
                    <a:p>
                      <a:pPr marL="6350" indent="0" algn="l" fontAlgn="ctr"/>
                      <a:r>
                        <a:rPr lang="en-US" altLang="zh-CN" sz="400" b="0" i="0">
                          <a:solidFill>
                            <a:srgbClr val="000000"/>
                          </a:solidFill>
                          <a:latin typeface="Arial" panose="020B0604020202020204"/>
                          <a:ea typeface="Arial" panose="020B0604020202020204"/>
                        </a:rPr>
                        <a:t>DRI1_QTY (MT) (Lumps)</a:t>
                      </a:r>
                      <a:endParaRPr lang="en-US" altLang="zh-CN" sz="400" b="0" i="0">
                        <a:solidFill>
                          <a:srgbClr val="000000"/>
                        </a:solidFill>
                        <a:latin typeface="Arial" panose="020B0604020202020204"/>
                        <a:ea typeface="Arial" panose="020B060402020202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E2EFDA"/>
                    </a:solidFill>
                  </a:tcPr>
                </a:tc>
                <a:tc>
                  <a:txBody>
                    <a:bodyPr/>
                    <a:p>
                      <a:pPr marL="6350" indent="0" algn="l" fontAlgn="ctr"/>
                      <a:r>
                        <a:rPr lang="en-US" altLang="zh-CN" sz="400" b="0" i="0">
                          <a:solidFill>
                            <a:srgbClr val="000000"/>
                          </a:solidFill>
                          <a:latin typeface="Arial" panose="020B0604020202020204"/>
                          <a:ea typeface="Arial" panose="020B0604020202020204"/>
                        </a:rPr>
                        <a:t>Quantity of Direct Reduced Iron (DRI) in metric tons (lumps)</a:t>
                      </a:r>
                      <a:endParaRPr lang="en-US" altLang="zh-CN" sz="400" b="0" i="0">
                        <a:solidFill>
                          <a:srgbClr val="000000"/>
                        </a:solidFill>
                        <a:latin typeface="Arial" panose="020B0604020202020204"/>
                        <a:ea typeface="Arial" panose="020B060402020202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E2EFDA"/>
                    </a:solidFill>
                  </a:tcPr>
                </a:tc>
                <a:tc>
                  <a:txBody>
                    <a:bodyPr/>
                    <a:p>
                      <a:pPr marL="6350" indent="0" algn="ctr" fontAlgn="ctr"/>
                      <a:r>
                        <a:rPr lang="en-US" altLang="zh-CN" sz="400" b="0" i="0">
                          <a:solidFill>
                            <a:srgbClr val="000000"/>
                          </a:solidFill>
                          <a:latin typeface="Calibri" panose="020F0502020204030204"/>
                          <a:ea typeface="Calibri" panose="020F0502020204030204"/>
                        </a:rPr>
                        <a:t>9.699181479</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E2EFDA"/>
                    </a:solidFill>
                  </a:tcPr>
                </a:tc>
                <a:tc>
                  <a:txBody>
                    <a:bodyPr/>
                    <a:p>
                      <a:pPr marL="6350" indent="0" algn="ctr" fontAlgn="ctr"/>
                      <a:r>
                        <a:rPr lang="en-US" altLang="zh-CN" sz="400" b="0" i="0">
                          <a:solidFill>
                            <a:srgbClr val="000000"/>
                          </a:solidFill>
                          <a:latin typeface="Calibri" panose="020F0502020204030204"/>
                          <a:ea typeface="Calibri" panose="020F0502020204030204"/>
                        </a:rPr>
                        <a:t>9.529</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E2EFDA"/>
                    </a:solidFill>
                  </a:tcPr>
                </a:tc>
                <a:tc>
                  <a:txBody>
                    <a:bodyPr/>
                    <a:p>
                      <a:pPr marL="6350" indent="0" algn="ctr" fontAlgn="ctr"/>
                      <a:r>
                        <a:rPr lang="en-US" altLang="zh-CN" sz="400" b="0" i="0">
                          <a:solidFill>
                            <a:srgbClr val="000000"/>
                          </a:solidFill>
                          <a:latin typeface="Calibri" panose="020F0502020204030204"/>
                          <a:ea typeface="Calibri" panose="020F0502020204030204"/>
                        </a:rPr>
                        <a:t>10.13952</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E2EFDA"/>
                    </a:solidFill>
                  </a:tcPr>
                </a:tc>
                <a:tc>
                  <a:txBody>
                    <a:bodyPr/>
                    <a:p>
                      <a:pPr marL="6350" indent="0" algn="ctr" fontAlgn="ctr"/>
                      <a:r>
                        <a:rPr lang="en-US" altLang="zh-CN" sz="400" b="0" i="0">
                          <a:solidFill>
                            <a:srgbClr val="000000"/>
                          </a:solidFill>
                          <a:latin typeface="Calibri" panose="020F0502020204030204"/>
                          <a:ea typeface="Calibri" panose="020F0502020204030204"/>
                        </a:rPr>
                        <a:t>16.04235357</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E2EFDA"/>
                    </a:solidFill>
                  </a:tcPr>
                </a:tc>
                <a:tc>
                  <a:txBody>
                    <a:bodyPr/>
                    <a:p>
                      <a:pPr marL="6350" indent="0" algn="ctr" fontAlgn="ctr"/>
                      <a:r>
                        <a:rPr lang="en-US" altLang="zh-CN" sz="400" b="0" i="0">
                          <a:solidFill>
                            <a:srgbClr val="000000"/>
                          </a:solidFill>
                          <a:latin typeface="Calibri" panose="020F0502020204030204"/>
                          <a:ea typeface="Calibri" panose="020F0502020204030204"/>
                        </a:rPr>
                        <a:t>4.005290698</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E2EFDA"/>
                    </a:solidFill>
                  </a:tcPr>
                </a:tc>
                <a:tc>
                  <a:txBody>
                    <a:bodyPr/>
                    <a:p>
                      <a:pPr marL="6350" indent="0" algn="ctr" fontAlgn="ctr"/>
                      <a:r>
                        <a:rPr lang="en-US" altLang="zh-CN" sz="400" b="0" i="0">
                          <a:solidFill>
                            <a:srgbClr val="000000"/>
                          </a:solidFill>
                          <a:latin typeface="Calibri" panose="020F0502020204030204"/>
                          <a:ea typeface="Calibri" panose="020F0502020204030204"/>
                        </a:rPr>
                        <a:t>37.44913</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E2EFDA"/>
                    </a:solidFill>
                  </a:tcPr>
                </a:tc>
                <a:tc>
                  <a:txBody>
                    <a:bodyPr/>
                    <a:p>
                      <a:pPr marL="6350" indent="0" algn="ctr" fontAlgn="ctr"/>
                      <a:r>
                        <a:rPr lang="en-US" altLang="zh-CN" sz="400" b="0" i="0">
                          <a:solidFill>
                            <a:srgbClr val="000000"/>
                          </a:solidFill>
                          <a:latin typeface="Calibri" panose="020F0502020204030204"/>
                          <a:ea typeface="Calibri" panose="020F0502020204030204"/>
                        </a:rPr>
                        <a:t>0.539654427</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E2EFDA"/>
                    </a:solidFill>
                  </a:tcPr>
                </a:tc>
                <a:tc>
                  <a:txBody>
                    <a:bodyPr/>
                    <a:p>
                      <a:pPr marL="6350" indent="0" algn="ctr" fontAlgn="ctr"/>
                      <a:r>
                        <a:rPr lang="en-US" altLang="zh-CN" sz="400" b="0" i="0">
                          <a:solidFill>
                            <a:srgbClr val="000000"/>
                          </a:solidFill>
                          <a:latin typeface="Calibri" panose="020F0502020204030204"/>
                          <a:ea typeface="Calibri" panose="020F0502020204030204"/>
                        </a:rPr>
                        <a:t>1.699183351</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E2EFDA"/>
                    </a:solidFill>
                  </a:tcPr>
                </a:tc>
                <a:tc>
                  <a:txBody>
                    <a:bodyPr/>
                    <a:p>
                      <a:pPr marL="6350" indent="0" algn="l" fontAlgn="ctr"/>
                      <a:r>
                        <a:rPr lang="en-US" altLang="zh-CN" sz="400" b="0" i="0">
                          <a:solidFill>
                            <a:srgbClr val="000000"/>
                          </a:solidFill>
                          <a:latin typeface="Calibri" panose="020F0502020204030204"/>
                          <a:ea typeface="Calibri" panose="020F0502020204030204"/>
                        </a:rPr>
                        <a:t>Moderate skewness (0.54) and positive kurtosis (1.70) suggest presence of outliers.</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E2EFDA"/>
                    </a:solidFill>
                  </a:tcPr>
                </a:tc>
                <a:tc>
                  <a:txBody>
                    <a:bodyPr/>
                    <a:p>
                      <a:pPr marL="6350" indent="0" algn="l" fontAlgn="ctr"/>
                      <a:r>
                        <a:rPr lang="en-US" altLang="zh-CN" sz="400" b="0" i="0">
                          <a:solidFill>
                            <a:srgbClr val="000000"/>
                          </a:solidFill>
                          <a:latin typeface="Calibri" panose="020F0502020204030204"/>
                          <a:ea typeface="Calibri" panose="020F0502020204030204"/>
                        </a:rPr>
                        <a:t>The moderate mean and slight positive skewness suggest consistent usage of DRI, indicating an efficient process. The low kurtosis suggests occasional variations that need monitoring to maintain optimal conditions.</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E2EFDA"/>
                    </a:solidFill>
                  </a:tcPr>
                </a:tc>
              </a:tr>
              <a:tr h="234950">
                <a:tc>
                  <a:txBody>
                    <a:bodyPr/>
                    <a:p>
                      <a:pPr marL="6350" indent="0" algn="l" fontAlgn="ctr"/>
                      <a:r>
                        <a:rPr lang="en-US" altLang="zh-CN" sz="400" b="0" i="0">
                          <a:solidFill>
                            <a:srgbClr val="000000"/>
                          </a:solidFill>
                          <a:latin typeface="Arial" panose="020B0604020202020204"/>
                          <a:ea typeface="Arial" panose="020B0604020202020204"/>
                        </a:rPr>
                        <a:t>TOT_DRI_QTY</a:t>
                      </a:r>
                      <a:endParaRPr lang="en-US" altLang="zh-CN" sz="400" b="0" i="0">
                        <a:solidFill>
                          <a:srgbClr val="000000"/>
                        </a:solidFill>
                        <a:latin typeface="Arial" panose="020B0604020202020204"/>
                        <a:ea typeface="Arial" panose="020B060402020202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E2EFDA"/>
                    </a:solidFill>
                  </a:tcPr>
                </a:tc>
                <a:tc>
                  <a:txBody>
                    <a:bodyPr/>
                    <a:p>
                      <a:pPr marL="6350" indent="0" algn="l" fontAlgn="ctr"/>
                      <a:r>
                        <a:rPr lang="en-US" altLang="zh-CN" sz="400" b="0" i="0">
                          <a:solidFill>
                            <a:srgbClr val="000000"/>
                          </a:solidFill>
                          <a:latin typeface="Arial" panose="020B0604020202020204"/>
                          <a:ea typeface="Arial" panose="020B0604020202020204"/>
                        </a:rPr>
                        <a:t>Total DRI quantity</a:t>
                      </a:r>
                      <a:endParaRPr lang="en-US" altLang="zh-CN" sz="400" b="0" i="0">
                        <a:solidFill>
                          <a:srgbClr val="000000"/>
                        </a:solidFill>
                        <a:latin typeface="Arial" panose="020B0604020202020204"/>
                        <a:ea typeface="Arial" panose="020B060402020202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E2EFDA"/>
                    </a:solidFill>
                  </a:tcPr>
                </a:tc>
                <a:tc>
                  <a:txBody>
                    <a:bodyPr/>
                    <a:p>
                      <a:pPr marL="6350" indent="0" algn="ctr" fontAlgn="ctr"/>
                      <a:r>
                        <a:rPr lang="en-US" altLang="zh-CN" sz="400" b="0" i="0">
                          <a:solidFill>
                            <a:srgbClr val="000000"/>
                          </a:solidFill>
                          <a:latin typeface="Calibri" panose="020F0502020204030204"/>
                          <a:ea typeface="Calibri" panose="020F0502020204030204"/>
                        </a:rPr>
                        <a:t>14.66379142</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E2EFDA"/>
                    </a:solidFill>
                  </a:tcPr>
                </a:tc>
                <a:tc>
                  <a:txBody>
                    <a:bodyPr/>
                    <a:p>
                      <a:pPr marL="6350" indent="0" algn="ctr" fontAlgn="ctr"/>
                      <a:r>
                        <a:rPr lang="en-US" altLang="zh-CN" sz="400" b="0" i="0">
                          <a:solidFill>
                            <a:srgbClr val="000000"/>
                          </a:solidFill>
                          <a:latin typeface="Calibri" panose="020F0502020204030204"/>
                          <a:ea typeface="Calibri" panose="020F0502020204030204"/>
                        </a:rPr>
                        <a:t>14.87</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E2EFDA"/>
                    </a:solidFill>
                  </a:tcPr>
                </a:tc>
                <a:tc>
                  <a:txBody>
                    <a:bodyPr/>
                    <a:p>
                      <a:pPr marL="6350" indent="0" algn="ctr" fontAlgn="ctr"/>
                      <a:r>
                        <a:rPr lang="en-US" altLang="zh-CN" sz="400" b="0" i="0">
                          <a:solidFill>
                            <a:srgbClr val="000000"/>
                          </a:solidFill>
                          <a:latin typeface="Calibri" panose="020F0502020204030204"/>
                          <a:ea typeface="Calibri" panose="020F0502020204030204"/>
                        </a:rPr>
                        <a:t>15.14885</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E2EFDA"/>
                    </a:solidFill>
                  </a:tcPr>
                </a:tc>
                <a:tc>
                  <a:txBody>
                    <a:bodyPr/>
                    <a:p>
                      <a:pPr marL="6350" indent="0" algn="ctr" fontAlgn="ctr"/>
                      <a:r>
                        <a:rPr lang="en-US" altLang="zh-CN" sz="400" b="0" i="0">
                          <a:solidFill>
                            <a:srgbClr val="000000"/>
                          </a:solidFill>
                          <a:latin typeface="Calibri" panose="020F0502020204030204"/>
                          <a:ea typeface="Calibri" panose="020F0502020204030204"/>
                        </a:rPr>
                        <a:t>16.99655679</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E2EFDA"/>
                    </a:solidFill>
                  </a:tcPr>
                </a:tc>
                <a:tc>
                  <a:txBody>
                    <a:bodyPr/>
                    <a:p>
                      <a:pPr marL="6350" indent="0" algn="ctr" fontAlgn="ctr"/>
                      <a:r>
                        <a:rPr lang="en-US" altLang="zh-CN" sz="400" b="0" i="0">
                          <a:solidFill>
                            <a:srgbClr val="000000"/>
                          </a:solidFill>
                          <a:latin typeface="Calibri" panose="020F0502020204030204"/>
                          <a:ea typeface="Calibri" panose="020F0502020204030204"/>
                        </a:rPr>
                        <a:t>4.122688054</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E2EFDA"/>
                    </a:solidFill>
                  </a:tcPr>
                </a:tc>
                <a:tc>
                  <a:txBody>
                    <a:bodyPr/>
                    <a:p>
                      <a:pPr marL="6350" indent="0" algn="ctr" fontAlgn="ctr"/>
                      <a:r>
                        <a:rPr lang="en-US" altLang="zh-CN" sz="400" b="0" i="0">
                          <a:solidFill>
                            <a:srgbClr val="000000"/>
                          </a:solidFill>
                          <a:latin typeface="Calibri" panose="020F0502020204030204"/>
                          <a:ea typeface="Calibri" panose="020F0502020204030204"/>
                        </a:rPr>
                        <a:t>37.44913</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E2EFDA"/>
                    </a:solidFill>
                  </a:tcPr>
                </a:tc>
                <a:tc>
                  <a:txBody>
                    <a:bodyPr/>
                    <a:p>
                      <a:pPr marL="6350" indent="0" algn="ctr" fontAlgn="ctr"/>
                      <a:r>
                        <a:rPr lang="en-US" altLang="zh-CN" sz="400" b="0" i="0">
                          <a:solidFill>
                            <a:srgbClr val="000000"/>
                          </a:solidFill>
                          <a:latin typeface="Calibri" panose="020F0502020204030204"/>
                          <a:ea typeface="Calibri" panose="020F0502020204030204"/>
                        </a:rPr>
                        <a:t>-0.19529893</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E2EFDA"/>
                    </a:solidFill>
                  </a:tcPr>
                </a:tc>
                <a:tc>
                  <a:txBody>
                    <a:bodyPr/>
                    <a:p>
                      <a:pPr marL="6350" indent="0" algn="ctr" fontAlgn="ctr"/>
                      <a:r>
                        <a:rPr lang="en-US" altLang="zh-CN" sz="400" b="0" i="0">
                          <a:solidFill>
                            <a:srgbClr val="000000"/>
                          </a:solidFill>
                          <a:latin typeface="Calibri" panose="020F0502020204030204"/>
                          <a:ea typeface="Calibri" panose="020F0502020204030204"/>
                        </a:rPr>
                        <a:t>1.077410746</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E2EFDA"/>
                    </a:solidFill>
                  </a:tcPr>
                </a:tc>
                <a:tc>
                  <a:txBody>
                    <a:bodyPr/>
                    <a:p>
                      <a:pPr marL="6350" indent="0" algn="l" fontAlgn="ctr"/>
                      <a:r>
                        <a:rPr lang="en-US" altLang="zh-CN" sz="400" b="0" i="0">
                          <a:solidFill>
                            <a:srgbClr val="000000"/>
                          </a:solidFill>
                          <a:latin typeface="Calibri" panose="020F0502020204030204"/>
                          <a:ea typeface="Calibri" panose="020F0502020204030204"/>
                        </a:rPr>
                        <a:t>Negative skewness (-0.20) and positive kurtosis (1.08) suggest slight left-tailed distribution.</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E2EFDA"/>
                    </a:solidFill>
                  </a:tcPr>
                </a:tc>
                <a:tc>
                  <a:txBody>
                    <a:bodyPr/>
                    <a:p>
                      <a:pPr marL="6350" indent="0" algn="l" fontAlgn="ctr"/>
                      <a:r>
                        <a:rPr lang="en-US" altLang="zh-CN" sz="400" b="0" i="0">
                          <a:solidFill>
                            <a:srgbClr val="000000"/>
                          </a:solidFill>
                          <a:latin typeface="Calibri" panose="020F0502020204030204"/>
                          <a:ea typeface="Calibri" panose="020F0502020204030204"/>
                        </a:rPr>
                        <a:t>The moderate mean and near-zero skewness suggest consistent total DRI usage, indicating a stable process. The low kurtosis suggests occasional variations that need monitoring to maintain optimal conditions.</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E2EFDA"/>
                    </a:solidFill>
                  </a:tcPr>
                </a:tc>
              </a:tr>
              <a:tr h="234950">
                <a:tc>
                  <a:txBody>
                    <a:bodyPr/>
                    <a:p>
                      <a:pPr marL="6350" indent="0" algn="l" fontAlgn="ctr"/>
                      <a:r>
                        <a:rPr lang="en-US" altLang="zh-CN" sz="400" b="0" i="0">
                          <a:solidFill>
                            <a:srgbClr val="000000"/>
                          </a:solidFill>
                          <a:latin typeface="Arial" panose="020B0604020202020204"/>
                          <a:ea typeface="Arial" panose="020B0604020202020204"/>
                        </a:rPr>
                        <a:t>HOT_METAL (HOT Metal from MBF)</a:t>
                      </a:r>
                      <a:endParaRPr lang="en-US" altLang="zh-CN" sz="400" b="0" i="0">
                        <a:solidFill>
                          <a:srgbClr val="000000"/>
                        </a:solidFill>
                        <a:latin typeface="Arial" panose="020B0604020202020204"/>
                        <a:ea typeface="Arial" panose="020B060402020202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E2EFDA"/>
                    </a:solidFill>
                  </a:tcPr>
                </a:tc>
                <a:tc>
                  <a:txBody>
                    <a:bodyPr/>
                    <a:p>
                      <a:pPr marL="6350" indent="0" algn="l" fontAlgn="ctr"/>
                      <a:r>
                        <a:rPr lang="en-US" altLang="zh-CN" sz="400" b="0" i="0">
                          <a:solidFill>
                            <a:srgbClr val="000000"/>
                          </a:solidFill>
                          <a:latin typeface="Arial" panose="020B0604020202020204"/>
                          <a:ea typeface="Arial" panose="020B0604020202020204"/>
                        </a:rPr>
                        <a:t>Hot metal from the Midrex process</a:t>
                      </a:r>
                      <a:endParaRPr lang="en-US" altLang="zh-CN" sz="400" b="0" i="0">
                        <a:solidFill>
                          <a:srgbClr val="000000"/>
                        </a:solidFill>
                        <a:latin typeface="Arial" panose="020B0604020202020204"/>
                        <a:ea typeface="Arial" panose="020B060402020202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E2EFDA"/>
                    </a:solidFill>
                  </a:tcPr>
                </a:tc>
                <a:tc>
                  <a:txBody>
                    <a:bodyPr/>
                    <a:p>
                      <a:pPr marL="6350" indent="0" algn="ctr" fontAlgn="ctr"/>
                      <a:r>
                        <a:rPr lang="en-US" altLang="zh-CN" sz="400" b="0" i="0">
                          <a:solidFill>
                            <a:srgbClr val="000000"/>
                          </a:solidFill>
                          <a:latin typeface="Calibri" panose="020F0502020204030204"/>
                          <a:ea typeface="Calibri" panose="020F0502020204030204"/>
                        </a:rPr>
                        <a:t>43.46996406</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E2EFDA"/>
                    </a:solidFill>
                  </a:tcPr>
                </a:tc>
                <a:tc>
                  <a:txBody>
                    <a:bodyPr/>
                    <a:p>
                      <a:pPr marL="6350" indent="0" algn="ctr" fontAlgn="ctr"/>
                      <a:r>
                        <a:rPr lang="en-US" altLang="zh-CN" sz="400" b="0" i="0">
                          <a:solidFill>
                            <a:srgbClr val="000000"/>
                          </a:solidFill>
                          <a:latin typeface="Calibri" panose="020F0502020204030204"/>
                          <a:ea typeface="Calibri" panose="020F0502020204030204"/>
                        </a:rPr>
                        <a:t>43.94</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E2EFDA"/>
                    </a:solidFill>
                  </a:tcPr>
                </a:tc>
                <a:tc>
                  <a:txBody>
                    <a:bodyPr/>
                    <a:p>
                      <a:pPr marL="6350" indent="0" algn="ctr" fontAlgn="ctr"/>
                      <a:r>
                        <a:rPr lang="en-US" altLang="zh-CN" sz="400" b="0" i="0">
                          <a:solidFill>
                            <a:srgbClr val="000000"/>
                          </a:solidFill>
                          <a:latin typeface="Calibri" panose="020F0502020204030204"/>
                          <a:ea typeface="Calibri" panose="020F0502020204030204"/>
                        </a:rPr>
                        <a:t>42.484</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E2EFDA"/>
                    </a:solidFill>
                  </a:tcPr>
                </a:tc>
                <a:tc>
                  <a:txBody>
                    <a:bodyPr/>
                    <a:p>
                      <a:pPr marL="6350" indent="0" algn="ctr" fontAlgn="ctr"/>
                      <a:r>
                        <a:rPr lang="en-US" altLang="zh-CN" sz="400" b="0" i="0">
                          <a:solidFill>
                            <a:srgbClr val="000000"/>
                          </a:solidFill>
                          <a:latin typeface="Calibri" panose="020F0502020204030204"/>
                          <a:ea typeface="Calibri" panose="020F0502020204030204"/>
                        </a:rPr>
                        <a:t>17.70791676</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E2EFDA"/>
                    </a:solidFill>
                  </a:tcPr>
                </a:tc>
                <a:tc>
                  <a:txBody>
                    <a:bodyPr/>
                    <a:p>
                      <a:pPr marL="6350" indent="0" algn="ctr" fontAlgn="ctr"/>
                      <a:r>
                        <a:rPr lang="en-US" altLang="zh-CN" sz="400" b="0" i="0">
                          <a:solidFill>
                            <a:srgbClr val="000000"/>
                          </a:solidFill>
                          <a:latin typeface="Calibri" panose="020F0502020204030204"/>
                          <a:ea typeface="Calibri" panose="020F0502020204030204"/>
                        </a:rPr>
                        <a:t>4.208077561</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E2EFDA"/>
                    </a:solidFill>
                  </a:tcPr>
                </a:tc>
                <a:tc>
                  <a:txBody>
                    <a:bodyPr/>
                    <a:p>
                      <a:pPr marL="6350" indent="0" algn="ctr" fontAlgn="ctr"/>
                      <a:r>
                        <a:rPr lang="en-US" altLang="zh-CN" sz="400" b="0" i="0">
                          <a:solidFill>
                            <a:srgbClr val="000000"/>
                          </a:solidFill>
                          <a:latin typeface="Calibri" panose="020F0502020204030204"/>
                          <a:ea typeface="Calibri" panose="020F0502020204030204"/>
                        </a:rPr>
                        <a:t>55.36</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E2EFDA"/>
                    </a:solidFill>
                  </a:tcPr>
                </a:tc>
                <a:tc>
                  <a:txBody>
                    <a:bodyPr/>
                    <a:p>
                      <a:pPr marL="6350" indent="0" algn="ctr" fontAlgn="ctr"/>
                      <a:r>
                        <a:rPr lang="en-US" altLang="zh-CN" sz="400" b="0" i="0">
                          <a:solidFill>
                            <a:srgbClr val="000000"/>
                          </a:solidFill>
                          <a:latin typeface="Calibri" panose="020F0502020204030204"/>
                          <a:ea typeface="Calibri" panose="020F0502020204030204"/>
                        </a:rPr>
                        <a:t>-3.957302807</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E2EFDA"/>
                    </a:solidFill>
                  </a:tcPr>
                </a:tc>
                <a:tc>
                  <a:txBody>
                    <a:bodyPr/>
                    <a:p>
                      <a:pPr marL="6350" indent="0" algn="ctr" fontAlgn="ctr"/>
                      <a:r>
                        <a:rPr lang="en-US" altLang="zh-CN" sz="400" b="0" i="0">
                          <a:solidFill>
                            <a:srgbClr val="000000"/>
                          </a:solidFill>
                          <a:latin typeface="Calibri" panose="020F0502020204030204"/>
                          <a:ea typeface="Calibri" panose="020F0502020204030204"/>
                        </a:rPr>
                        <a:t>31.8070177</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E2EFDA"/>
                    </a:solidFill>
                  </a:tcPr>
                </a:tc>
                <a:tc>
                  <a:txBody>
                    <a:bodyPr/>
                    <a:p>
                      <a:pPr marL="6350" indent="0" algn="l" fontAlgn="ctr"/>
                      <a:r>
                        <a:rPr lang="en-US" altLang="zh-CN" sz="400" b="0" i="0">
                          <a:solidFill>
                            <a:srgbClr val="000000"/>
                          </a:solidFill>
                          <a:latin typeface="Calibri" panose="020F0502020204030204"/>
                          <a:ea typeface="Calibri" panose="020F0502020204030204"/>
                        </a:rPr>
                        <a:t>Negative skewness (-3.96) and very high kurtosis (31.81) indicate significant variability.</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E2EFDA"/>
                    </a:solidFill>
                  </a:tcPr>
                </a:tc>
                <a:tc>
                  <a:txBody>
                    <a:bodyPr/>
                    <a:p>
                      <a:pPr marL="6350" indent="0" algn="l" fontAlgn="ctr"/>
                      <a:r>
                        <a:rPr lang="en-US" altLang="zh-CN" sz="400" b="0" i="0">
                          <a:solidFill>
                            <a:srgbClr val="000000"/>
                          </a:solidFill>
                          <a:latin typeface="Calibri" panose="020F0502020204030204"/>
                          <a:ea typeface="Calibri" panose="020F0502020204030204"/>
                        </a:rPr>
                        <a:t>The high mean and extremely negative skewness suggest consistent high usage of hot metal from the Midrex process. The extreme kurtosis highlights rare but extreme low values, requiring careful monitoring to maintain process stability.</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E2EFDA"/>
                    </a:solidFill>
                  </a:tcPr>
                </a:tc>
              </a:tr>
              <a:tr h="234950">
                <a:tc>
                  <a:txBody>
                    <a:bodyPr/>
                    <a:p>
                      <a:pPr marL="6350" indent="0" algn="l" fontAlgn="ctr"/>
                      <a:r>
                        <a:rPr lang="en-US" altLang="zh-CN" sz="400" b="0" i="0">
                          <a:solidFill>
                            <a:srgbClr val="000000"/>
                          </a:solidFill>
                          <a:latin typeface="Arial" panose="020B0604020202020204"/>
                          <a:ea typeface="Arial" panose="020B0604020202020204"/>
                        </a:rPr>
                        <a:t>Total Charge</a:t>
                      </a:r>
                      <a:endParaRPr lang="en-US" altLang="zh-CN" sz="400" b="0" i="0">
                        <a:solidFill>
                          <a:srgbClr val="000000"/>
                        </a:solidFill>
                        <a:latin typeface="Arial" panose="020B0604020202020204"/>
                        <a:ea typeface="Arial" panose="020B060402020202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E2EFDA"/>
                    </a:solidFill>
                  </a:tcPr>
                </a:tc>
                <a:tc>
                  <a:txBody>
                    <a:bodyPr/>
                    <a:p>
                      <a:pPr marL="6350" indent="0" algn="l" fontAlgn="ctr"/>
                      <a:r>
                        <a:rPr lang="en-US" altLang="zh-CN" sz="400" b="0" i="0">
                          <a:solidFill>
                            <a:srgbClr val="000000"/>
                          </a:solidFill>
                          <a:latin typeface="Arial" panose="020B0604020202020204"/>
                          <a:ea typeface="Arial" panose="020B0604020202020204"/>
                        </a:rPr>
                        <a:t>Total weight of materials charged to the furnace</a:t>
                      </a:r>
                      <a:endParaRPr lang="en-US" altLang="zh-CN" sz="400" b="0" i="0">
                        <a:solidFill>
                          <a:srgbClr val="000000"/>
                        </a:solidFill>
                        <a:latin typeface="Arial" panose="020B0604020202020204"/>
                        <a:ea typeface="Arial" panose="020B060402020202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E2EFDA"/>
                    </a:solidFill>
                  </a:tcPr>
                </a:tc>
                <a:tc>
                  <a:txBody>
                    <a:bodyPr/>
                    <a:p>
                      <a:pPr marL="6350" indent="0" algn="ctr" fontAlgn="ctr"/>
                      <a:r>
                        <a:rPr lang="en-US" altLang="zh-CN" sz="400" b="0" i="0">
                          <a:solidFill>
                            <a:srgbClr val="000000"/>
                          </a:solidFill>
                          <a:latin typeface="Calibri" panose="020F0502020204030204"/>
                          <a:ea typeface="Calibri" panose="020F0502020204030204"/>
                        </a:rPr>
                        <a:t>66.176009</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E2EFDA"/>
                    </a:solidFill>
                  </a:tcPr>
                </a:tc>
                <a:tc>
                  <a:txBody>
                    <a:bodyPr/>
                    <a:p>
                      <a:pPr marL="6350" indent="0" algn="ctr" fontAlgn="ctr"/>
                      <a:r>
                        <a:rPr lang="en-US" altLang="zh-CN" sz="400" b="0" i="0">
                          <a:solidFill>
                            <a:srgbClr val="000000"/>
                          </a:solidFill>
                          <a:latin typeface="Calibri" panose="020F0502020204030204"/>
                          <a:ea typeface="Calibri" panose="020F0502020204030204"/>
                        </a:rPr>
                        <a:t>66.05</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E2EFDA"/>
                    </a:solidFill>
                  </a:tcPr>
                </a:tc>
                <a:tc>
                  <a:txBody>
                    <a:bodyPr/>
                    <a:p>
                      <a:pPr marL="6350" indent="0" algn="ctr" fontAlgn="ctr"/>
                      <a:r>
                        <a:rPr lang="en-US" altLang="zh-CN" sz="400" b="0" i="0">
                          <a:solidFill>
                            <a:srgbClr val="000000"/>
                          </a:solidFill>
                          <a:latin typeface="Calibri" panose="020F0502020204030204"/>
                          <a:ea typeface="Calibri" panose="020F0502020204030204"/>
                        </a:rPr>
                        <a:t>63.63285</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E2EFDA"/>
                    </a:solidFill>
                  </a:tcPr>
                </a:tc>
                <a:tc>
                  <a:txBody>
                    <a:bodyPr/>
                    <a:p>
                      <a:pPr marL="6350" indent="0" algn="ctr" fontAlgn="ctr"/>
                      <a:r>
                        <a:rPr lang="en-US" altLang="zh-CN" sz="400" b="0" i="0">
                          <a:solidFill>
                            <a:srgbClr val="000000"/>
                          </a:solidFill>
                          <a:latin typeface="Calibri" panose="020F0502020204030204"/>
                          <a:ea typeface="Calibri" panose="020F0502020204030204"/>
                        </a:rPr>
                        <a:t>39.04172652</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E2EFDA"/>
                    </a:solidFill>
                  </a:tcPr>
                </a:tc>
                <a:tc>
                  <a:txBody>
                    <a:bodyPr/>
                    <a:p>
                      <a:pPr marL="6350" indent="0" algn="ctr" fontAlgn="ctr"/>
                      <a:r>
                        <a:rPr lang="en-US" altLang="zh-CN" sz="400" b="0" i="0">
                          <a:solidFill>
                            <a:srgbClr val="000000"/>
                          </a:solidFill>
                          <a:latin typeface="Calibri" panose="020F0502020204030204"/>
                          <a:ea typeface="Calibri" panose="020F0502020204030204"/>
                        </a:rPr>
                        <a:t>6.2483379</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E2EFDA"/>
                    </a:solidFill>
                  </a:tcPr>
                </a:tc>
                <a:tc>
                  <a:txBody>
                    <a:bodyPr/>
                    <a:p>
                      <a:pPr marL="6350" indent="0" algn="ctr" fontAlgn="ctr"/>
                      <a:r>
                        <a:rPr lang="en-US" altLang="zh-CN" sz="400" b="0" i="0">
                          <a:solidFill>
                            <a:srgbClr val="000000"/>
                          </a:solidFill>
                          <a:latin typeface="Calibri" panose="020F0502020204030204"/>
                          <a:ea typeface="Calibri" panose="020F0502020204030204"/>
                        </a:rPr>
                        <a:t>61.623777</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E2EFDA"/>
                    </a:solidFill>
                  </a:tcPr>
                </a:tc>
                <a:tc>
                  <a:txBody>
                    <a:bodyPr/>
                    <a:p>
                      <a:pPr marL="6350" indent="0" algn="ctr" fontAlgn="ctr"/>
                      <a:r>
                        <a:rPr lang="en-US" altLang="zh-CN" sz="400" b="0" i="0">
                          <a:solidFill>
                            <a:srgbClr val="000000"/>
                          </a:solidFill>
                          <a:latin typeface="Calibri" panose="020F0502020204030204"/>
                          <a:ea typeface="Calibri" panose="020F0502020204030204"/>
                        </a:rPr>
                        <a:t>0.509610416</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E2EFDA"/>
                    </a:solidFill>
                  </a:tcPr>
                </a:tc>
                <a:tc>
                  <a:txBody>
                    <a:bodyPr/>
                    <a:p>
                      <a:pPr marL="6350" indent="0" algn="ctr" fontAlgn="ctr"/>
                      <a:r>
                        <a:rPr lang="en-US" altLang="zh-CN" sz="400" b="0" i="0">
                          <a:solidFill>
                            <a:srgbClr val="000000"/>
                          </a:solidFill>
                          <a:latin typeface="Calibri" panose="020F0502020204030204"/>
                          <a:ea typeface="Calibri" panose="020F0502020204030204"/>
                        </a:rPr>
                        <a:t>5.576259286</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E2EFDA"/>
                    </a:solidFill>
                  </a:tcPr>
                </a:tc>
                <a:tc>
                  <a:txBody>
                    <a:bodyPr/>
                    <a:p>
                      <a:pPr marL="6350" indent="0" algn="l" fontAlgn="ctr"/>
                      <a:r>
                        <a:rPr lang="en-US" altLang="zh-CN" sz="400" b="0" i="0">
                          <a:solidFill>
                            <a:srgbClr val="000000"/>
                          </a:solidFill>
                          <a:latin typeface="Calibri" panose="020F0502020204030204"/>
                          <a:ea typeface="Calibri" panose="020F0502020204030204"/>
                        </a:rPr>
                        <a:t>Moderate skewness (0.51) and high kurtosis (5.58) indicate some variability.</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E2EFDA"/>
                    </a:solidFill>
                  </a:tcPr>
                </a:tc>
                <a:tc>
                  <a:txBody>
                    <a:bodyPr/>
                    <a:p>
                      <a:pPr marL="6350" indent="0" algn="l" fontAlgn="ctr"/>
                      <a:r>
                        <a:rPr lang="en-US" altLang="zh-CN" sz="400" b="0" i="0">
                          <a:solidFill>
                            <a:srgbClr val="000000"/>
                          </a:solidFill>
                          <a:latin typeface="Calibri" panose="020F0502020204030204"/>
                          <a:ea typeface="Calibri" panose="020F0502020204030204"/>
                        </a:rPr>
                        <a:t>The high mean and slight positive skewness suggest consistent high material usage, indicating an efficient process. The moderate kurtosis suggests occasional variations that need monitoring to maintain optimal conditions.</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E2EFDA"/>
                    </a:solidFill>
                  </a:tcPr>
                </a:tc>
              </a:tr>
              <a:tr h="295910">
                <a:tc>
                  <a:txBody>
                    <a:bodyPr/>
                    <a:p>
                      <a:pPr marL="6350" indent="0" algn="l" fontAlgn="ctr"/>
                      <a:r>
                        <a:rPr lang="en-US" altLang="zh-CN" sz="400" b="0" i="0">
                          <a:solidFill>
                            <a:srgbClr val="000000"/>
                          </a:solidFill>
                          <a:latin typeface="Arial" panose="020B0604020202020204"/>
                          <a:ea typeface="Arial" panose="020B0604020202020204"/>
                        </a:rPr>
                        <a:t>Hot_Heel (Left Over Liquid metal in EAF)</a:t>
                      </a:r>
                      <a:endParaRPr lang="en-US" altLang="zh-CN" sz="400" b="0" i="0">
                        <a:solidFill>
                          <a:srgbClr val="000000"/>
                        </a:solidFill>
                        <a:latin typeface="Arial" panose="020B0604020202020204"/>
                        <a:ea typeface="Arial" panose="020B060402020202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E2EFDA"/>
                    </a:solidFill>
                  </a:tcPr>
                </a:tc>
                <a:tc>
                  <a:txBody>
                    <a:bodyPr/>
                    <a:p>
                      <a:pPr marL="6350" indent="0" algn="l" fontAlgn="ctr"/>
                      <a:r>
                        <a:rPr lang="en-US" altLang="zh-CN" sz="400" b="0" i="0">
                          <a:solidFill>
                            <a:srgbClr val="000000"/>
                          </a:solidFill>
                          <a:latin typeface="Arial" panose="020B0604020202020204"/>
                          <a:ea typeface="Arial" panose="020B0604020202020204"/>
                        </a:rPr>
                        <a:t>Leftover molten metal in the Electric Arc Furnace (EAF)</a:t>
                      </a:r>
                      <a:endParaRPr lang="en-US" altLang="zh-CN" sz="400" b="0" i="0">
                        <a:solidFill>
                          <a:srgbClr val="000000"/>
                        </a:solidFill>
                        <a:latin typeface="Arial" panose="020B0604020202020204"/>
                        <a:ea typeface="Arial" panose="020B060402020202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E2EFDA"/>
                    </a:solidFill>
                  </a:tcPr>
                </a:tc>
                <a:tc>
                  <a:txBody>
                    <a:bodyPr/>
                    <a:p>
                      <a:pPr marL="6350" indent="0" algn="ctr" fontAlgn="ctr"/>
                      <a:r>
                        <a:rPr lang="en-US" altLang="zh-CN" sz="400" b="0" i="0">
                          <a:solidFill>
                            <a:srgbClr val="000000"/>
                          </a:solidFill>
                          <a:latin typeface="Calibri" panose="020F0502020204030204"/>
                          <a:ea typeface="Calibri" panose="020F0502020204030204"/>
                        </a:rPr>
                        <a:t>10.08572122</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E2EFDA"/>
                    </a:solidFill>
                  </a:tcPr>
                </a:tc>
                <a:tc>
                  <a:txBody>
                    <a:bodyPr/>
                    <a:p>
                      <a:pPr marL="6350" indent="0" algn="ctr" fontAlgn="ctr"/>
                      <a:r>
                        <a:rPr lang="en-US" altLang="zh-CN" sz="400" b="0" i="0">
                          <a:solidFill>
                            <a:srgbClr val="000000"/>
                          </a:solidFill>
                          <a:latin typeface="Calibri" panose="020F0502020204030204"/>
                          <a:ea typeface="Calibri" panose="020F0502020204030204"/>
                        </a:rPr>
                        <a:t>10</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E2EFDA"/>
                    </a:solidFill>
                  </a:tcPr>
                </a:tc>
                <a:tc>
                  <a:txBody>
                    <a:bodyPr/>
                    <a:p>
                      <a:pPr marL="6350" indent="0" algn="ctr" fontAlgn="ctr"/>
                      <a:r>
                        <a:rPr lang="en-US" altLang="zh-CN" sz="400" b="0" i="0">
                          <a:solidFill>
                            <a:srgbClr val="000000"/>
                          </a:solidFill>
                          <a:latin typeface="Calibri" panose="020F0502020204030204"/>
                          <a:ea typeface="Calibri" panose="020F0502020204030204"/>
                        </a:rPr>
                        <a:t>10</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E2EFDA"/>
                    </a:solidFill>
                  </a:tcPr>
                </a:tc>
                <a:tc>
                  <a:txBody>
                    <a:bodyPr/>
                    <a:p>
                      <a:pPr marL="6350" indent="0" algn="ctr" fontAlgn="ctr"/>
                      <a:r>
                        <a:rPr lang="en-US" altLang="zh-CN" sz="400" b="0" i="0">
                          <a:solidFill>
                            <a:srgbClr val="000000"/>
                          </a:solidFill>
                          <a:latin typeface="Calibri" panose="020F0502020204030204"/>
                          <a:ea typeface="Calibri" panose="020F0502020204030204"/>
                        </a:rPr>
                        <a:t>2.643331813</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E2EFDA"/>
                    </a:solidFill>
                  </a:tcPr>
                </a:tc>
                <a:tc>
                  <a:txBody>
                    <a:bodyPr/>
                    <a:p>
                      <a:pPr marL="6350" indent="0" algn="ctr" fontAlgn="ctr"/>
                      <a:r>
                        <a:rPr lang="en-US" altLang="zh-CN" sz="400" b="0" i="0">
                          <a:solidFill>
                            <a:srgbClr val="000000"/>
                          </a:solidFill>
                          <a:latin typeface="Calibri" panose="020F0502020204030204"/>
                          <a:ea typeface="Calibri" panose="020F0502020204030204"/>
                        </a:rPr>
                        <a:t>1.625832652</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E2EFDA"/>
                    </a:solidFill>
                  </a:tcPr>
                </a:tc>
                <a:tc>
                  <a:txBody>
                    <a:bodyPr/>
                    <a:p>
                      <a:pPr marL="6350" indent="0" algn="ctr" fontAlgn="ctr"/>
                      <a:r>
                        <a:rPr lang="en-US" altLang="zh-CN" sz="400" b="0" i="0">
                          <a:solidFill>
                            <a:srgbClr val="000000"/>
                          </a:solidFill>
                          <a:latin typeface="Calibri" panose="020F0502020204030204"/>
                          <a:ea typeface="Calibri" panose="020F0502020204030204"/>
                        </a:rPr>
                        <a:t>16</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E2EFDA"/>
                    </a:solidFill>
                  </a:tcPr>
                </a:tc>
                <a:tc>
                  <a:txBody>
                    <a:bodyPr/>
                    <a:p>
                      <a:pPr marL="6350" indent="0" algn="ctr" fontAlgn="ctr"/>
                      <a:r>
                        <a:rPr lang="en-US" altLang="zh-CN" sz="400" b="0" i="0">
                          <a:solidFill>
                            <a:srgbClr val="000000"/>
                          </a:solidFill>
                          <a:latin typeface="Calibri" panose="020F0502020204030204"/>
                          <a:ea typeface="Calibri" panose="020F0502020204030204"/>
                        </a:rPr>
                        <a:t>0.398436849</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E2EFDA"/>
                    </a:solidFill>
                  </a:tcPr>
                </a:tc>
                <a:tc>
                  <a:txBody>
                    <a:bodyPr/>
                    <a:p>
                      <a:pPr marL="6350" indent="0" algn="ctr" fontAlgn="ctr"/>
                      <a:r>
                        <a:rPr lang="en-US" altLang="zh-CN" sz="400" b="0" i="0">
                          <a:solidFill>
                            <a:srgbClr val="000000"/>
                          </a:solidFill>
                          <a:latin typeface="Calibri" panose="020F0502020204030204"/>
                          <a:ea typeface="Calibri" panose="020F0502020204030204"/>
                        </a:rPr>
                        <a:t>5.31829889</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E2EFDA"/>
                    </a:solidFill>
                  </a:tcPr>
                </a:tc>
                <a:tc>
                  <a:txBody>
                    <a:bodyPr/>
                    <a:p>
                      <a:pPr marL="6350" indent="0" algn="l" fontAlgn="ctr"/>
                      <a:r>
                        <a:rPr lang="en-US" altLang="zh-CN" sz="400" b="0" i="0">
                          <a:solidFill>
                            <a:srgbClr val="000000"/>
                          </a:solidFill>
                          <a:latin typeface="Calibri" panose="020F0502020204030204"/>
                          <a:ea typeface="Calibri" panose="020F0502020204030204"/>
                        </a:rPr>
                        <a:t>Moderate skewness (0.40) and high kurtosis (5.32) suggest some variability and outliers.</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E2EFDA"/>
                    </a:solidFill>
                  </a:tcPr>
                </a:tc>
                <a:tc>
                  <a:txBody>
                    <a:bodyPr/>
                    <a:p>
                      <a:pPr marL="6350" indent="0" algn="l" fontAlgn="ctr"/>
                      <a:r>
                        <a:rPr lang="en-US" altLang="zh-CN" sz="400" b="0" i="0">
                          <a:solidFill>
                            <a:srgbClr val="000000"/>
                          </a:solidFill>
                          <a:latin typeface="Calibri" panose="020F0502020204030204"/>
                          <a:ea typeface="Calibri" panose="020F0502020204030204"/>
                        </a:rPr>
                        <a:t>The moderate mean and slight positive skewness suggest occasional leftover molten metal, indicating potential for process optimization to reduce waste. The moderate kurtosis highlights occasional variations that need monitoring.</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E2EFDA"/>
                    </a:solidFill>
                  </a:tcPr>
                </a:tc>
              </a:tr>
              <a:tr h="234950">
                <a:tc>
                  <a:txBody>
                    <a:bodyPr/>
                    <a:p>
                      <a:pPr marL="6350" indent="0" algn="l" fontAlgn="ctr"/>
                      <a:r>
                        <a:rPr lang="en-US" altLang="zh-CN" sz="400" b="0" i="0">
                          <a:solidFill>
                            <a:srgbClr val="000000"/>
                          </a:solidFill>
                          <a:latin typeface="Arial" panose="020B0604020202020204"/>
                          <a:ea typeface="Arial" panose="020B0604020202020204"/>
                        </a:rPr>
                        <a:t>DOLO</a:t>
                      </a:r>
                      <a:endParaRPr lang="en-US" altLang="zh-CN" sz="400" b="0" i="0">
                        <a:solidFill>
                          <a:srgbClr val="000000"/>
                        </a:solidFill>
                        <a:latin typeface="Arial" panose="020B0604020202020204"/>
                        <a:ea typeface="Arial" panose="020B060402020202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E2EFDA"/>
                    </a:solidFill>
                  </a:tcPr>
                </a:tc>
                <a:tc>
                  <a:txBody>
                    <a:bodyPr/>
                    <a:p>
                      <a:pPr marL="6350" indent="0" algn="l" fontAlgn="ctr"/>
                      <a:r>
                        <a:rPr lang="en-US" altLang="zh-CN" sz="400" b="0" i="0">
                          <a:solidFill>
                            <a:srgbClr val="000000"/>
                          </a:solidFill>
                          <a:latin typeface="Arial" panose="020B0604020202020204"/>
                          <a:ea typeface="Arial" panose="020B0604020202020204"/>
                        </a:rPr>
                        <a:t>Dolomite - refractory lining material</a:t>
                      </a:r>
                      <a:endParaRPr lang="en-US" altLang="zh-CN" sz="400" b="0" i="0">
                        <a:solidFill>
                          <a:srgbClr val="000000"/>
                        </a:solidFill>
                        <a:latin typeface="Arial" panose="020B0604020202020204"/>
                        <a:ea typeface="Arial" panose="020B060402020202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E2EFDA"/>
                    </a:solidFill>
                  </a:tcPr>
                </a:tc>
                <a:tc>
                  <a:txBody>
                    <a:bodyPr/>
                    <a:p>
                      <a:pPr marL="6350" indent="0" algn="ctr" fontAlgn="ctr"/>
                      <a:r>
                        <a:rPr lang="en-US" altLang="zh-CN" sz="400" b="0" i="0">
                          <a:solidFill>
                            <a:srgbClr val="000000"/>
                          </a:solidFill>
                          <a:latin typeface="Calibri" panose="020F0502020204030204"/>
                          <a:ea typeface="Calibri" panose="020F0502020204030204"/>
                        </a:rPr>
                        <a:t>1.884902954</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E2EFDA"/>
                    </a:solidFill>
                  </a:tcPr>
                </a:tc>
                <a:tc>
                  <a:txBody>
                    <a:bodyPr/>
                    <a:p>
                      <a:pPr marL="6350" indent="0" algn="ctr" fontAlgn="ctr"/>
                      <a:r>
                        <a:rPr lang="en-US" altLang="zh-CN" sz="400" b="0" i="0">
                          <a:solidFill>
                            <a:srgbClr val="000000"/>
                          </a:solidFill>
                          <a:latin typeface="Calibri" panose="020F0502020204030204"/>
                          <a:ea typeface="Calibri" panose="020F0502020204030204"/>
                        </a:rPr>
                        <a:t>1.923</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E2EFDA"/>
                    </a:solidFill>
                  </a:tcPr>
                </a:tc>
                <a:tc>
                  <a:txBody>
                    <a:bodyPr/>
                    <a:p>
                      <a:pPr marL="6350" indent="0" algn="ctr" fontAlgn="ctr"/>
                      <a:r>
                        <a:rPr lang="en-US" altLang="zh-CN" sz="400" b="0" i="0">
                          <a:solidFill>
                            <a:srgbClr val="000000"/>
                          </a:solidFill>
                          <a:latin typeface="Calibri" panose="020F0502020204030204"/>
                          <a:ea typeface="Calibri" panose="020F0502020204030204"/>
                        </a:rPr>
                        <a:t>2.726383</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E2EFDA"/>
                    </a:solidFill>
                  </a:tcPr>
                </a:tc>
                <a:tc>
                  <a:txBody>
                    <a:bodyPr/>
                    <a:p>
                      <a:pPr marL="6350" indent="0" algn="ctr" fontAlgn="ctr"/>
                      <a:r>
                        <a:rPr lang="en-US" altLang="zh-CN" sz="400" b="0" i="0">
                          <a:solidFill>
                            <a:srgbClr val="000000"/>
                          </a:solidFill>
                          <a:latin typeface="Calibri" panose="020F0502020204030204"/>
                          <a:ea typeface="Calibri" panose="020F0502020204030204"/>
                        </a:rPr>
                        <a:t>0.254149107</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E2EFDA"/>
                    </a:solidFill>
                  </a:tcPr>
                </a:tc>
                <a:tc>
                  <a:txBody>
                    <a:bodyPr/>
                    <a:p>
                      <a:pPr marL="6350" indent="0" algn="ctr" fontAlgn="ctr"/>
                      <a:r>
                        <a:rPr lang="en-US" altLang="zh-CN" sz="400" b="0" i="0">
                          <a:solidFill>
                            <a:srgbClr val="000000"/>
                          </a:solidFill>
                          <a:latin typeface="Calibri" panose="020F0502020204030204"/>
                          <a:ea typeface="Calibri" panose="020F0502020204030204"/>
                        </a:rPr>
                        <a:t>0.504132034</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E2EFDA"/>
                    </a:solidFill>
                  </a:tcPr>
                </a:tc>
                <a:tc>
                  <a:txBody>
                    <a:bodyPr/>
                    <a:p>
                      <a:pPr marL="6350" indent="0" algn="ctr" fontAlgn="ctr"/>
                      <a:r>
                        <a:rPr lang="en-US" altLang="zh-CN" sz="400" b="0" i="0">
                          <a:solidFill>
                            <a:srgbClr val="000000"/>
                          </a:solidFill>
                          <a:latin typeface="Calibri" panose="020F0502020204030204"/>
                          <a:ea typeface="Calibri" panose="020F0502020204030204"/>
                        </a:rPr>
                        <a:t>3.436178</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E2EFDA"/>
                    </a:solidFill>
                  </a:tcPr>
                </a:tc>
                <a:tc>
                  <a:txBody>
                    <a:bodyPr/>
                    <a:p>
                      <a:pPr marL="6350" indent="0" algn="ctr" fontAlgn="ctr"/>
                      <a:r>
                        <a:rPr lang="en-US" altLang="zh-CN" sz="400" b="0" i="0">
                          <a:solidFill>
                            <a:srgbClr val="000000"/>
                          </a:solidFill>
                          <a:latin typeface="Calibri" panose="020F0502020204030204"/>
                          <a:ea typeface="Calibri" panose="020F0502020204030204"/>
                        </a:rPr>
                        <a:t>-0.419657518</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E2EFDA"/>
                    </a:solidFill>
                  </a:tcPr>
                </a:tc>
                <a:tc>
                  <a:txBody>
                    <a:bodyPr/>
                    <a:p>
                      <a:pPr marL="6350" indent="0" algn="ctr" fontAlgn="ctr"/>
                      <a:r>
                        <a:rPr lang="en-US" altLang="zh-CN" sz="400" b="0" i="0">
                          <a:solidFill>
                            <a:srgbClr val="000000"/>
                          </a:solidFill>
                          <a:latin typeface="Calibri" panose="020F0502020204030204"/>
                          <a:ea typeface="Calibri" panose="020F0502020204030204"/>
                        </a:rPr>
                        <a:t>0.776455824</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E2EFDA"/>
                    </a:solidFill>
                  </a:tcPr>
                </a:tc>
                <a:tc>
                  <a:txBody>
                    <a:bodyPr/>
                    <a:p>
                      <a:pPr marL="6350" indent="0" algn="l" fontAlgn="ctr"/>
                      <a:r>
                        <a:rPr lang="en-US" altLang="zh-CN" sz="400" b="0" i="0">
                          <a:solidFill>
                            <a:srgbClr val="000000"/>
                          </a:solidFill>
                          <a:latin typeface="Calibri" panose="020F0502020204030204"/>
                          <a:ea typeface="Calibri" panose="020F0502020204030204"/>
                        </a:rPr>
                        <a:t>Negative skewness (-0.42) and positive kurtosis (0.78) suggest slight left-tailed distribution.</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E2EFDA"/>
                    </a:solidFill>
                  </a:tcPr>
                </a:tc>
                <a:tc>
                  <a:txBody>
                    <a:bodyPr/>
                    <a:p>
                      <a:pPr marL="6350" indent="0" algn="l" fontAlgn="ctr"/>
                      <a:r>
                        <a:rPr lang="en-US" altLang="zh-CN" sz="400" b="0" i="0">
                          <a:solidFill>
                            <a:srgbClr val="000000"/>
                          </a:solidFill>
                          <a:latin typeface="Calibri" panose="020F0502020204030204"/>
                          <a:ea typeface="Calibri" panose="020F0502020204030204"/>
                        </a:rPr>
                        <a:t>The moderate mean and slight negative skewness suggest consistent usage of dolomite, indicating an efficient process. The low kurtosis suggests occasional variations that need monitoring to maintain optimal conditions.</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E2EFDA"/>
                    </a:solidFill>
                  </a:tcPr>
                </a:tc>
              </a:tr>
              <a:tr h="234950">
                <a:tc>
                  <a:txBody>
                    <a:bodyPr/>
                    <a:p>
                      <a:pPr marL="6350" indent="0" algn="l" fontAlgn="ctr"/>
                      <a:r>
                        <a:rPr lang="en-US" altLang="zh-CN" sz="400" b="0" i="0">
                          <a:solidFill>
                            <a:srgbClr val="000000"/>
                          </a:solidFill>
                          <a:latin typeface="Arial" panose="020B0604020202020204"/>
                          <a:ea typeface="Arial" panose="020B0604020202020204"/>
                        </a:rPr>
                        <a:t>DOLO1_EMPTY</a:t>
                      </a:r>
                      <a:endParaRPr lang="en-US" altLang="zh-CN" sz="400" b="0" i="0">
                        <a:solidFill>
                          <a:srgbClr val="000000"/>
                        </a:solidFill>
                        <a:latin typeface="Arial" panose="020B0604020202020204"/>
                        <a:ea typeface="Arial" panose="020B060402020202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E2EFDA"/>
                    </a:solidFill>
                  </a:tcPr>
                </a:tc>
                <a:tc>
                  <a:txBody>
                    <a:bodyPr/>
                    <a:p>
                      <a:pPr marL="6350" indent="0" algn="l" fontAlgn="ctr"/>
                      <a:r>
                        <a:rPr lang="en-US" altLang="zh-CN" sz="400" b="0" i="0">
                          <a:solidFill>
                            <a:srgbClr val="000000"/>
                          </a:solidFill>
                          <a:latin typeface="Arial" panose="020B0604020202020204"/>
                          <a:ea typeface="Arial" panose="020B0604020202020204"/>
                        </a:rPr>
                        <a:t>Weight of empty Dolomite</a:t>
                      </a:r>
                      <a:endParaRPr lang="en-US" altLang="zh-CN" sz="400" b="0" i="0">
                        <a:solidFill>
                          <a:srgbClr val="000000"/>
                        </a:solidFill>
                        <a:latin typeface="Arial" panose="020B0604020202020204"/>
                        <a:ea typeface="Arial" panose="020B060402020202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E2EFDA"/>
                    </a:solidFill>
                  </a:tcPr>
                </a:tc>
                <a:tc>
                  <a:txBody>
                    <a:bodyPr/>
                    <a:p>
                      <a:pPr marL="6350" indent="0" algn="ctr" fontAlgn="ctr"/>
                      <a:r>
                        <a:rPr lang="en-US" altLang="zh-CN" sz="400" b="0" i="0">
                          <a:solidFill>
                            <a:srgbClr val="000000"/>
                          </a:solidFill>
                          <a:latin typeface="Calibri" panose="020F0502020204030204"/>
                          <a:ea typeface="Calibri" panose="020F0502020204030204"/>
                        </a:rPr>
                        <a:t>1.647235037</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E2EFDA"/>
                    </a:solidFill>
                  </a:tcPr>
                </a:tc>
                <a:tc>
                  <a:txBody>
                    <a:bodyPr/>
                    <a:p>
                      <a:pPr marL="6350" indent="0" algn="ctr" fontAlgn="ctr"/>
                      <a:r>
                        <a:rPr lang="en-US" altLang="zh-CN" sz="400" b="0" i="0">
                          <a:solidFill>
                            <a:srgbClr val="000000"/>
                          </a:solidFill>
                          <a:latin typeface="Calibri" panose="020F0502020204030204"/>
                          <a:ea typeface="Calibri" panose="020F0502020204030204"/>
                        </a:rPr>
                        <a:t>1.554</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E2EFDA"/>
                    </a:solidFill>
                  </a:tcPr>
                </a:tc>
                <a:tc>
                  <a:txBody>
                    <a:bodyPr/>
                    <a:p>
                      <a:pPr marL="6350" indent="0" algn="ctr" fontAlgn="ctr"/>
                      <a:r>
                        <a:rPr lang="en-US" altLang="zh-CN" sz="400" b="0" i="0">
                          <a:solidFill>
                            <a:srgbClr val="000000"/>
                          </a:solidFill>
                          <a:latin typeface="Calibri" panose="020F0502020204030204"/>
                          <a:ea typeface="Calibri" panose="020F0502020204030204"/>
                        </a:rPr>
                        <a:t>2.000416</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E2EFDA"/>
                    </a:solidFill>
                  </a:tcPr>
                </a:tc>
                <a:tc>
                  <a:txBody>
                    <a:bodyPr/>
                    <a:p>
                      <a:pPr marL="6350" indent="0" algn="ctr" fontAlgn="ctr"/>
                      <a:r>
                        <a:rPr lang="en-US" altLang="zh-CN" sz="400" b="0" i="0">
                          <a:solidFill>
                            <a:srgbClr val="000000"/>
                          </a:solidFill>
                          <a:latin typeface="Calibri" panose="020F0502020204030204"/>
                          <a:ea typeface="Calibri" panose="020F0502020204030204"/>
                        </a:rPr>
                        <a:t>0.266048575</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E2EFDA"/>
                    </a:solidFill>
                  </a:tcPr>
                </a:tc>
                <a:tc>
                  <a:txBody>
                    <a:bodyPr/>
                    <a:p>
                      <a:pPr marL="6350" indent="0" algn="ctr" fontAlgn="ctr"/>
                      <a:r>
                        <a:rPr lang="en-US" altLang="zh-CN" sz="400" b="0" i="0">
                          <a:solidFill>
                            <a:srgbClr val="000000"/>
                          </a:solidFill>
                          <a:latin typeface="Calibri" panose="020F0502020204030204"/>
                          <a:ea typeface="Calibri" panose="020F0502020204030204"/>
                        </a:rPr>
                        <a:t>0.515798968</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E2EFDA"/>
                    </a:solidFill>
                  </a:tcPr>
                </a:tc>
                <a:tc>
                  <a:txBody>
                    <a:bodyPr/>
                    <a:p>
                      <a:pPr marL="6350" indent="0" algn="ctr" fontAlgn="ctr"/>
                      <a:r>
                        <a:rPr lang="en-US" altLang="zh-CN" sz="400" b="0" i="0">
                          <a:solidFill>
                            <a:srgbClr val="000000"/>
                          </a:solidFill>
                          <a:latin typeface="Calibri" panose="020F0502020204030204"/>
                          <a:ea typeface="Calibri" panose="020F0502020204030204"/>
                        </a:rPr>
                        <a:t>5.14685</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E2EFDA"/>
                    </a:solidFill>
                  </a:tcPr>
                </a:tc>
                <a:tc>
                  <a:txBody>
                    <a:bodyPr/>
                    <a:p>
                      <a:pPr marL="6350" indent="0" algn="ctr" fontAlgn="ctr"/>
                      <a:r>
                        <a:rPr lang="en-US" altLang="zh-CN" sz="400" b="0" i="0">
                          <a:solidFill>
                            <a:srgbClr val="000000"/>
                          </a:solidFill>
                          <a:latin typeface="Calibri" panose="020F0502020204030204"/>
                          <a:ea typeface="Calibri" panose="020F0502020204030204"/>
                        </a:rPr>
                        <a:t>0.776781668</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E2EFDA"/>
                    </a:solidFill>
                  </a:tcPr>
                </a:tc>
                <a:tc>
                  <a:txBody>
                    <a:bodyPr/>
                    <a:p>
                      <a:pPr marL="6350" indent="0" algn="ctr" fontAlgn="ctr"/>
                      <a:r>
                        <a:rPr lang="en-US" altLang="zh-CN" sz="400" b="0" i="0">
                          <a:solidFill>
                            <a:srgbClr val="000000"/>
                          </a:solidFill>
                          <a:latin typeface="Calibri" panose="020F0502020204030204"/>
                          <a:ea typeface="Calibri" panose="020F0502020204030204"/>
                        </a:rPr>
                        <a:t>2.357471905</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E2EFDA"/>
                    </a:solidFill>
                  </a:tcPr>
                </a:tc>
                <a:tc>
                  <a:txBody>
                    <a:bodyPr/>
                    <a:p>
                      <a:pPr marL="6350" indent="0" algn="l" fontAlgn="ctr"/>
                      <a:r>
                        <a:rPr lang="en-US" altLang="zh-CN" sz="400" b="0" i="0">
                          <a:solidFill>
                            <a:srgbClr val="000000"/>
                          </a:solidFill>
                          <a:latin typeface="Calibri" panose="020F0502020204030204"/>
                          <a:ea typeface="Calibri" panose="020F0502020204030204"/>
                        </a:rPr>
                        <a:t>Moderate skewness (0.78) and positive kurtosis (2.36) indicate presence of outliers.</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E2EFDA"/>
                    </a:solidFill>
                  </a:tcPr>
                </a:tc>
                <a:tc>
                  <a:txBody>
                    <a:bodyPr/>
                    <a:p>
                      <a:pPr marL="6350" indent="0" algn="l" fontAlgn="ctr"/>
                      <a:r>
                        <a:rPr lang="en-US" altLang="zh-CN" sz="400" b="0" i="0">
                          <a:solidFill>
                            <a:srgbClr val="000000"/>
                          </a:solidFill>
                          <a:latin typeface="Calibri" panose="020F0502020204030204"/>
                          <a:ea typeface="Calibri" panose="020F0502020204030204"/>
                        </a:rPr>
                        <a:t>The moderate mean and positive skewness suggest consistent usage of empty dolomite, indicating an efficient process. The moderate kurtosis suggests occasional variations that need monitoring to maintain optimal conditions.</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E2EFDA"/>
                    </a:solidFill>
                  </a:tcPr>
                </a:tc>
              </a:tr>
              <a:tr h="234950">
                <a:tc>
                  <a:txBody>
                    <a:bodyPr/>
                    <a:p>
                      <a:pPr marL="6350" indent="0" algn="l" fontAlgn="ctr"/>
                      <a:r>
                        <a:rPr lang="en-US" altLang="zh-CN" sz="400" b="0" i="0">
                          <a:solidFill>
                            <a:srgbClr val="000000"/>
                          </a:solidFill>
                          <a:latin typeface="Arial" panose="020B0604020202020204"/>
                          <a:ea typeface="Arial" panose="020B0604020202020204"/>
                        </a:rPr>
                        <a:t>TOT_LIME_QTY</a:t>
                      </a:r>
                      <a:endParaRPr lang="en-US" altLang="zh-CN" sz="400" b="0" i="0">
                        <a:solidFill>
                          <a:srgbClr val="000000"/>
                        </a:solidFill>
                        <a:latin typeface="Arial" panose="020B0604020202020204"/>
                        <a:ea typeface="Arial" panose="020B060402020202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E2EFDA"/>
                    </a:solidFill>
                  </a:tcPr>
                </a:tc>
                <a:tc>
                  <a:txBody>
                    <a:bodyPr/>
                    <a:p>
                      <a:pPr marL="6350" indent="0" algn="l" fontAlgn="ctr"/>
                      <a:r>
                        <a:rPr lang="en-US" altLang="zh-CN" sz="400" b="0" i="0">
                          <a:solidFill>
                            <a:srgbClr val="000000"/>
                          </a:solidFill>
                          <a:latin typeface="Arial" panose="020B0604020202020204"/>
                          <a:ea typeface="Arial" panose="020B0604020202020204"/>
                        </a:rPr>
                        <a:t>Total quantity of lime</a:t>
                      </a:r>
                      <a:endParaRPr lang="en-US" altLang="zh-CN" sz="400" b="0" i="0">
                        <a:solidFill>
                          <a:srgbClr val="000000"/>
                        </a:solidFill>
                        <a:latin typeface="Arial" panose="020B0604020202020204"/>
                        <a:ea typeface="Arial" panose="020B060402020202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E2EFDA"/>
                    </a:solidFill>
                  </a:tcPr>
                </a:tc>
                <a:tc>
                  <a:txBody>
                    <a:bodyPr/>
                    <a:p>
                      <a:pPr marL="6350" indent="0" algn="ctr" fontAlgn="ctr"/>
                      <a:r>
                        <a:rPr lang="en-US" altLang="zh-CN" sz="400" b="0" i="0">
                          <a:solidFill>
                            <a:srgbClr val="000000"/>
                          </a:solidFill>
                          <a:latin typeface="Calibri" panose="020F0502020204030204"/>
                          <a:ea typeface="Calibri" panose="020F0502020204030204"/>
                        </a:rPr>
                        <a:t>2.909546938</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E2EFDA"/>
                    </a:solidFill>
                  </a:tcPr>
                </a:tc>
                <a:tc>
                  <a:txBody>
                    <a:bodyPr/>
                    <a:p>
                      <a:pPr marL="6350" indent="0" algn="ctr" fontAlgn="ctr"/>
                      <a:r>
                        <a:rPr lang="en-US" altLang="zh-CN" sz="400" b="0" i="0">
                          <a:solidFill>
                            <a:srgbClr val="000000"/>
                          </a:solidFill>
                          <a:latin typeface="Calibri" panose="020F0502020204030204"/>
                          <a:ea typeface="Calibri" panose="020F0502020204030204"/>
                        </a:rPr>
                        <a:t>2.921</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E2EFDA"/>
                    </a:solidFill>
                  </a:tcPr>
                </a:tc>
                <a:tc>
                  <a:txBody>
                    <a:bodyPr/>
                    <a:p>
                      <a:pPr marL="6350" indent="0" algn="ctr" fontAlgn="ctr"/>
                      <a:r>
                        <a:rPr lang="en-US" altLang="zh-CN" sz="400" b="0" i="0">
                          <a:solidFill>
                            <a:srgbClr val="000000"/>
                          </a:solidFill>
                          <a:latin typeface="Calibri" panose="020F0502020204030204"/>
                          <a:ea typeface="Calibri" panose="020F0502020204030204"/>
                        </a:rPr>
                        <a:t>3.655273</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E2EFDA"/>
                    </a:solidFill>
                  </a:tcPr>
                </a:tc>
                <a:tc>
                  <a:txBody>
                    <a:bodyPr/>
                    <a:p>
                      <a:pPr marL="6350" indent="0" algn="ctr" fontAlgn="ctr"/>
                      <a:r>
                        <a:rPr lang="en-US" altLang="zh-CN" sz="400" b="0" i="0">
                          <a:solidFill>
                            <a:srgbClr val="000000"/>
                          </a:solidFill>
                          <a:latin typeface="Calibri" panose="020F0502020204030204"/>
                          <a:ea typeface="Calibri" panose="020F0502020204030204"/>
                        </a:rPr>
                        <a:t>0.540757949</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E2EFDA"/>
                    </a:solidFill>
                  </a:tcPr>
                </a:tc>
                <a:tc>
                  <a:txBody>
                    <a:bodyPr/>
                    <a:p>
                      <a:pPr marL="6350" indent="0" algn="ctr" fontAlgn="ctr"/>
                      <a:r>
                        <a:rPr lang="en-US" altLang="zh-CN" sz="400" b="0" i="0">
                          <a:solidFill>
                            <a:srgbClr val="000000"/>
                          </a:solidFill>
                          <a:latin typeface="Calibri" panose="020F0502020204030204"/>
                          <a:ea typeface="Calibri" panose="020F0502020204030204"/>
                        </a:rPr>
                        <a:t>0.735362461</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E2EFDA"/>
                    </a:solidFill>
                  </a:tcPr>
                </a:tc>
                <a:tc>
                  <a:txBody>
                    <a:bodyPr/>
                    <a:p>
                      <a:pPr marL="6350" indent="0" algn="ctr" fontAlgn="ctr"/>
                      <a:r>
                        <a:rPr lang="en-US" altLang="zh-CN" sz="400" b="0" i="0">
                          <a:solidFill>
                            <a:srgbClr val="000000"/>
                          </a:solidFill>
                          <a:latin typeface="Calibri" panose="020F0502020204030204"/>
                          <a:ea typeface="Calibri" panose="020F0502020204030204"/>
                        </a:rPr>
                        <a:t>6.008399</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E2EFDA"/>
                    </a:solidFill>
                  </a:tcPr>
                </a:tc>
                <a:tc>
                  <a:txBody>
                    <a:bodyPr/>
                    <a:p>
                      <a:pPr marL="6350" indent="0" algn="ctr" fontAlgn="ctr"/>
                      <a:r>
                        <a:rPr lang="en-US" altLang="zh-CN" sz="400" b="0" i="0">
                          <a:solidFill>
                            <a:srgbClr val="000000"/>
                          </a:solidFill>
                          <a:latin typeface="Calibri" panose="020F0502020204030204"/>
                          <a:ea typeface="Calibri" panose="020F0502020204030204"/>
                        </a:rPr>
                        <a:t>-0.057670087</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E2EFDA"/>
                    </a:solidFill>
                  </a:tcPr>
                </a:tc>
                <a:tc>
                  <a:txBody>
                    <a:bodyPr/>
                    <a:p>
                      <a:pPr marL="6350" indent="0" algn="ctr" fontAlgn="ctr"/>
                      <a:r>
                        <a:rPr lang="en-US" altLang="zh-CN" sz="400" b="0" i="0">
                          <a:solidFill>
                            <a:srgbClr val="000000"/>
                          </a:solidFill>
                          <a:latin typeface="Calibri" panose="020F0502020204030204"/>
                          <a:ea typeface="Calibri" panose="020F0502020204030204"/>
                        </a:rPr>
                        <a:t>0.54120583</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E2EFDA"/>
                    </a:solidFill>
                  </a:tcPr>
                </a:tc>
                <a:tc>
                  <a:txBody>
                    <a:bodyPr/>
                    <a:p>
                      <a:pPr marL="6350" indent="0" algn="l" fontAlgn="ctr"/>
                      <a:r>
                        <a:rPr lang="en-US" altLang="zh-CN" sz="400" b="0" i="0">
                          <a:solidFill>
                            <a:srgbClr val="000000"/>
                          </a:solidFill>
                          <a:latin typeface="Calibri" panose="020F0502020204030204"/>
                          <a:ea typeface="Calibri" panose="020F0502020204030204"/>
                        </a:rPr>
                        <a:t>Nearly symmetric distribution with very low skewness (-0.06) and kurtosis (0.54).</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E2EFDA"/>
                    </a:solidFill>
                  </a:tcPr>
                </a:tc>
                <a:tc>
                  <a:txBody>
                    <a:bodyPr/>
                    <a:p>
                      <a:pPr marL="6350" indent="0" algn="l" fontAlgn="ctr"/>
                      <a:r>
                        <a:rPr lang="en-US" altLang="zh-CN" sz="400" b="0" i="0">
                          <a:solidFill>
                            <a:srgbClr val="000000"/>
                          </a:solidFill>
                          <a:latin typeface="Calibri" panose="020F0502020204030204"/>
                          <a:ea typeface="Calibri" panose="020F0502020204030204"/>
                        </a:rPr>
                        <a:t>The moderate mean and near-zero skewness suggest consistent lime usage, indicating an efficient process. The low kurtosis suggests occasional variations that need monitoring to maintain optimal conditions.</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E2EFDA"/>
                    </a:solidFill>
                  </a:tcPr>
                </a:tc>
              </a:tr>
              <a:tr h="295910">
                <a:tc>
                  <a:txBody>
                    <a:bodyPr/>
                    <a:p>
                      <a:pPr marL="6350" indent="0" algn="l" fontAlgn="ctr"/>
                      <a:r>
                        <a:rPr lang="en-US" altLang="zh-CN" sz="400" b="0" i="0">
                          <a:solidFill>
                            <a:srgbClr val="000000"/>
                          </a:solidFill>
                          <a:latin typeface="Arial" panose="020B0604020202020204"/>
                          <a:ea typeface="Arial" panose="020B0604020202020204"/>
                        </a:rPr>
                        <a:t>TAP_TEMP (Tappnig Temperature)</a:t>
                      </a:r>
                      <a:endParaRPr lang="en-US" altLang="zh-CN" sz="400" b="0" i="0">
                        <a:solidFill>
                          <a:srgbClr val="000000"/>
                        </a:solidFill>
                        <a:latin typeface="Arial" panose="020B0604020202020204"/>
                        <a:ea typeface="Arial" panose="020B060402020202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E2EFDA"/>
                    </a:solidFill>
                  </a:tcPr>
                </a:tc>
                <a:tc>
                  <a:txBody>
                    <a:bodyPr/>
                    <a:p>
                      <a:pPr marL="6350" indent="0" algn="l" fontAlgn="ctr"/>
                      <a:r>
                        <a:rPr lang="en-US" altLang="zh-CN" sz="400" b="0" i="0">
                          <a:solidFill>
                            <a:srgbClr val="000000"/>
                          </a:solidFill>
                          <a:latin typeface="Arial" panose="020B0604020202020204"/>
                          <a:ea typeface="Arial" panose="020B0604020202020204"/>
                        </a:rPr>
                        <a:t>Temperature at which the molten metal is tapped from the furnace</a:t>
                      </a:r>
                      <a:endParaRPr lang="en-US" altLang="zh-CN" sz="400" b="0" i="0">
                        <a:solidFill>
                          <a:srgbClr val="000000"/>
                        </a:solidFill>
                        <a:latin typeface="Arial" panose="020B0604020202020204"/>
                        <a:ea typeface="Arial" panose="020B060402020202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E2EFDA"/>
                    </a:solidFill>
                  </a:tcPr>
                </a:tc>
                <a:tc>
                  <a:txBody>
                    <a:bodyPr/>
                    <a:p>
                      <a:pPr marL="6350" indent="0" algn="ctr" fontAlgn="ctr"/>
                      <a:r>
                        <a:rPr lang="en-US" altLang="zh-CN" sz="400" b="0" i="0">
                          <a:solidFill>
                            <a:srgbClr val="000000"/>
                          </a:solidFill>
                          <a:latin typeface="Calibri" panose="020F0502020204030204"/>
                          <a:ea typeface="Calibri" panose="020F0502020204030204"/>
                        </a:rPr>
                        <a:t>1643.3963</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E2EFDA"/>
                    </a:solidFill>
                  </a:tcPr>
                </a:tc>
                <a:tc>
                  <a:txBody>
                    <a:bodyPr/>
                    <a:p>
                      <a:pPr marL="6350" indent="0" algn="ctr" fontAlgn="ctr"/>
                      <a:r>
                        <a:rPr lang="en-US" altLang="zh-CN" sz="400" b="0" i="0">
                          <a:solidFill>
                            <a:srgbClr val="000000"/>
                          </a:solidFill>
                          <a:latin typeface="Calibri" panose="020F0502020204030204"/>
                          <a:ea typeface="Calibri" panose="020F0502020204030204"/>
                        </a:rPr>
                        <a:t>1634</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E2EFDA"/>
                    </a:solidFill>
                  </a:tcPr>
                </a:tc>
                <a:tc>
                  <a:txBody>
                    <a:bodyPr/>
                    <a:p>
                      <a:pPr marL="6350" indent="0" algn="ctr" fontAlgn="ctr"/>
                      <a:r>
                        <a:rPr lang="en-US" altLang="zh-CN" sz="400" b="0" i="0">
                          <a:solidFill>
                            <a:srgbClr val="000000"/>
                          </a:solidFill>
                          <a:latin typeface="Calibri" panose="020F0502020204030204"/>
                          <a:ea typeface="Calibri" panose="020F0502020204030204"/>
                        </a:rPr>
                        <a:t>1627</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E2EFDA"/>
                    </a:solidFill>
                  </a:tcPr>
                </a:tc>
                <a:tc>
                  <a:txBody>
                    <a:bodyPr/>
                    <a:p>
                      <a:pPr marL="6350" indent="0" algn="ctr" fontAlgn="ctr"/>
                      <a:r>
                        <a:rPr lang="en-US" altLang="zh-CN" sz="400" b="0" i="0">
                          <a:solidFill>
                            <a:srgbClr val="000000"/>
                          </a:solidFill>
                          <a:latin typeface="Calibri" panose="020F0502020204030204"/>
                          <a:ea typeface="Calibri" panose="020F0502020204030204"/>
                        </a:rPr>
                        <a:t>112017.7633</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E2EFDA"/>
                    </a:solidFill>
                  </a:tcPr>
                </a:tc>
                <a:tc>
                  <a:txBody>
                    <a:bodyPr/>
                    <a:p>
                      <a:pPr marL="6350" indent="0" algn="ctr" fontAlgn="ctr"/>
                      <a:r>
                        <a:rPr lang="en-US" altLang="zh-CN" sz="400" b="0" i="0">
                          <a:solidFill>
                            <a:srgbClr val="000000"/>
                          </a:solidFill>
                          <a:latin typeface="Calibri" panose="020F0502020204030204"/>
                          <a:ea typeface="Calibri" panose="020F0502020204030204"/>
                        </a:rPr>
                        <a:t>334.6905486</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E2EFDA"/>
                    </a:solidFill>
                  </a:tcPr>
                </a:tc>
                <a:tc>
                  <a:txBody>
                    <a:bodyPr/>
                    <a:p>
                      <a:pPr marL="6350" indent="0" algn="ctr" fontAlgn="ctr"/>
                      <a:r>
                        <a:rPr lang="en-US" altLang="zh-CN" sz="400" b="0" i="0">
                          <a:solidFill>
                            <a:srgbClr val="000000"/>
                          </a:solidFill>
                          <a:latin typeface="Calibri" panose="020F0502020204030204"/>
                          <a:ea typeface="Calibri" panose="020F0502020204030204"/>
                        </a:rPr>
                        <a:t>6554</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E2EFDA"/>
                    </a:solidFill>
                  </a:tcPr>
                </a:tc>
                <a:tc>
                  <a:txBody>
                    <a:bodyPr/>
                    <a:p>
                      <a:pPr marL="6350" indent="0" algn="ctr" fontAlgn="ctr"/>
                      <a:r>
                        <a:rPr lang="en-US" altLang="zh-CN" sz="400" b="0" i="0">
                          <a:solidFill>
                            <a:srgbClr val="000000"/>
                          </a:solidFill>
                          <a:latin typeface="Calibri" panose="020F0502020204030204"/>
                          <a:ea typeface="Calibri" panose="020F0502020204030204"/>
                        </a:rPr>
                        <a:t>11.50990529</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E2EFDA"/>
                    </a:solidFill>
                  </a:tcPr>
                </a:tc>
                <a:tc>
                  <a:txBody>
                    <a:bodyPr/>
                    <a:p>
                      <a:pPr marL="6350" indent="0" algn="ctr" fontAlgn="ctr"/>
                      <a:r>
                        <a:rPr lang="en-US" altLang="zh-CN" sz="400" b="0" i="0">
                          <a:solidFill>
                            <a:srgbClr val="000000"/>
                          </a:solidFill>
                          <a:latin typeface="Calibri" panose="020F0502020204030204"/>
                          <a:ea typeface="Calibri" panose="020F0502020204030204"/>
                        </a:rPr>
                        <a:t>180.7626204</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E2EFDA"/>
                    </a:solidFill>
                  </a:tcPr>
                </a:tc>
                <a:tc>
                  <a:txBody>
                    <a:bodyPr/>
                    <a:p>
                      <a:pPr marL="6350" indent="0" algn="l" fontAlgn="ctr"/>
                      <a:r>
                        <a:rPr lang="en-US" altLang="zh-CN" sz="400" b="0" i="0">
                          <a:solidFill>
                            <a:srgbClr val="000000"/>
                          </a:solidFill>
                          <a:latin typeface="Calibri" panose="020F0502020204030204"/>
                          <a:ea typeface="Calibri" panose="020F0502020204030204"/>
                        </a:rPr>
                        <a:t>Very high skewness (11.51) and extremely high kurtosis (180.76) indicate extreme outliers.</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E2EFDA"/>
                    </a:solidFill>
                  </a:tcPr>
                </a:tc>
                <a:tc>
                  <a:txBody>
                    <a:bodyPr/>
                    <a:p>
                      <a:pPr marL="6350" indent="0" algn="l" fontAlgn="ctr"/>
                      <a:r>
                        <a:rPr lang="en-US" altLang="zh-CN" sz="400" b="0" i="0">
                          <a:solidFill>
                            <a:srgbClr val="000000"/>
                          </a:solidFill>
                          <a:latin typeface="Calibri" panose="020F0502020204030204"/>
                          <a:ea typeface="Calibri" panose="020F0502020204030204"/>
                        </a:rPr>
                        <a:t>The high mean and extremely high skewness suggest significant variations in tapping temperature, requiring careful monitoring to ensure optimal process conditions and consistent quality. The extreme kurtosis highlights rare but extreme values that need close attention.</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E2EFDA"/>
                    </a:solidFill>
                  </a:tcPr>
                </a:tc>
              </a:tr>
              <a:tr h="234950">
                <a:tc>
                  <a:txBody>
                    <a:bodyPr/>
                    <a:p>
                      <a:pPr marL="6350" indent="0" algn="l" fontAlgn="ctr"/>
                      <a:r>
                        <a:rPr lang="en-US" altLang="zh-CN" sz="400" b="0" i="0">
                          <a:solidFill>
                            <a:srgbClr val="000000"/>
                          </a:solidFill>
                          <a:latin typeface="Arial" panose="020B0604020202020204"/>
                          <a:ea typeface="Arial" panose="020B0604020202020204"/>
                        </a:rPr>
                        <a:t>O2REQ</a:t>
                      </a:r>
                      <a:endParaRPr lang="en-US" altLang="zh-CN" sz="400" b="0" i="0">
                        <a:solidFill>
                          <a:srgbClr val="000000"/>
                        </a:solidFill>
                        <a:latin typeface="Arial" panose="020B0604020202020204"/>
                        <a:ea typeface="Arial" panose="020B060402020202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E2EFDA"/>
                    </a:solidFill>
                  </a:tcPr>
                </a:tc>
                <a:tc>
                  <a:txBody>
                    <a:bodyPr/>
                    <a:p>
                      <a:pPr marL="6350" indent="0" algn="l" fontAlgn="ctr"/>
                      <a:r>
                        <a:rPr lang="en-US" altLang="zh-CN" sz="400" b="0" i="0">
                          <a:solidFill>
                            <a:srgbClr val="000000"/>
                          </a:solidFill>
                          <a:latin typeface="Arial" panose="020B0604020202020204"/>
                          <a:ea typeface="Arial" panose="020B0604020202020204"/>
                        </a:rPr>
                        <a:t>Oxygen requirement</a:t>
                      </a:r>
                      <a:endParaRPr lang="en-US" altLang="zh-CN" sz="400" b="0" i="0">
                        <a:solidFill>
                          <a:srgbClr val="000000"/>
                        </a:solidFill>
                        <a:latin typeface="Arial" panose="020B0604020202020204"/>
                        <a:ea typeface="Arial" panose="020B060402020202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E2EFDA"/>
                    </a:solidFill>
                  </a:tcPr>
                </a:tc>
                <a:tc>
                  <a:txBody>
                    <a:bodyPr/>
                    <a:p>
                      <a:pPr marL="6350" indent="0" algn="ctr" fontAlgn="ctr"/>
                      <a:r>
                        <a:rPr lang="en-US" altLang="zh-CN" sz="400" b="0" i="0">
                          <a:solidFill>
                            <a:srgbClr val="000000"/>
                          </a:solidFill>
                          <a:latin typeface="Calibri" panose="020F0502020204030204"/>
                          <a:ea typeface="Calibri" panose="020F0502020204030204"/>
                        </a:rPr>
                        <a:t>0</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E2EFDA"/>
                    </a:solidFill>
                  </a:tcPr>
                </a:tc>
                <a:tc>
                  <a:txBody>
                    <a:bodyPr/>
                    <a:p>
                      <a:pPr marL="6350" indent="0" algn="ctr" fontAlgn="ctr"/>
                      <a:r>
                        <a:rPr lang="en-US" altLang="zh-CN" sz="400" b="0" i="0">
                          <a:solidFill>
                            <a:srgbClr val="000000"/>
                          </a:solidFill>
                          <a:latin typeface="Calibri" panose="020F0502020204030204"/>
                          <a:ea typeface="Calibri" panose="020F0502020204030204"/>
                        </a:rPr>
                        <a:t>0</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E2EFDA"/>
                    </a:solidFill>
                  </a:tcPr>
                </a:tc>
                <a:tc>
                  <a:txBody>
                    <a:bodyPr/>
                    <a:p>
                      <a:pPr marL="6350" indent="0" algn="ctr" fontAlgn="ctr"/>
                      <a:r>
                        <a:rPr lang="en-US" altLang="zh-CN" sz="400" b="0" i="0">
                          <a:solidFill>
                            <a:srgbClr val="000000"/>
                          </a:solidFill>
                          <a:latin typeface="Calibri" panose="020F0502020204030204"/>
                          <a:ea typeface="Calibri" panose="020F0502020204030204"/>
                        </a:rPr>
                        <a:t>0</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E2EFDA"/>
                    </a:solidFill>
                  </a:tcPr>
                </a:tc>
                <a:tc>
                  <a:txBody>
                    <a:bodyPr/>
                    <a:p>
                      <a:pPr marL="6350" indent="0" algn="ctr" fontAlgn="ctr"/>
                      <a:r>
                        <a:rPr lang="en-US" altLang="zh-CN" sz="400" b="0" i="0">
                          <a:solidFill>
                            <a:srgbClr val="000000"/>
                          </a:solidFill>
                          <a:latin typeface="Calibri" panose="020F0502020204030204"/>
                          <a:ea typeface="Calibri" panose="020F0502020204030204"/>
                        </a:rPr>
                        <a:t>0</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E2EFDA"/>
                    </a:solidFill>
                  </a:tcPr>
                </a:tc>
                <a:tc>
                  <a:txBody>
                    <a:bodyPr/>
                    <a:p>
                      <a:pPr marL="6350" indent="0" algn="ctr" fontAlgn="ctr"/>
                      <a:r>
                        <a:rPr lang="en-US" altLang="zh-CN" sz="400" b="0" i="0">
                          <a:solidFill>
                            <a:srgbClr val="000000"/>
                          </a:solidFill>
                          <a:latin typeface="Calibri" panose="020F0502020204030204"/>
                          <a:ea typeface="Calibri" panose="020F0502020204030204"/>
                        </a:rPr>
                        <a:t>0</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E2EFDA"/>
                    </a:solidFill>
                  </a:tcPr>
                </a:tc>
                <a:tc>
                  <a:txBody>
                    <a:bodyPr/>
                    <a:p>
                      <a:pPr marL="6350" indent="0" algn="ctr" fontAlgn="ctr"/>
                      <a:r>
                        <a:rPr lang="en-US" altLang="zh-CN" sz="400" b="0" i="0">
                          <a:solidFill>
                            <a:srgbClr val="000000"/>
                          </a:solidFill>
                          <a:latin typeface="Calibri" panose="020F0502020204030204"/>
                          <a:ea typeface="Calibri" panose="020F0502020204030204"/>
                        </a:rPr>
                        <a:t>0</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E2EFDA"/>
                    </a:solidFill>
                  </a:tcPr>
                </a:tc>
                <a:tc>
                  <a:txBody>
                    <a:bodyPr/>
                    <a:p>
                      <a:pPr marL="6350" indent="0" algn="ctr" fontAlgn="ctr"/>
                      <a:r>
                        <a:rPr lang="en-US" altLang="zh-CN" sz="400" b="0" i="0">
                          <a:solidFill>
                            <a:srgbClr val="000000"/>
                          </a:solidFill>
                          <a:latin typeface="Calibri" panose="020F0502020204030204"/>
                          <a:ea typeface="Calibri" panose="020F0502020204030204"/>
                        </a:rPr>
                        <a:t>NULL</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E2EFDA"/>
                    </a:solidFill>
                  </a:tcPr>
                </a:tc>
                <a:tc>
                  <a:txBody>
                    <a:bodyPr/>
                    <a:p>
                      <a:pPr marL="6350" indent="0" algn="ctr" fontAlgn="ctr"/>
                      <a:r>
                        <a:rPr lang="en-US" altLang="zh-CN" sz="400" b="0" i="0">
                          <a:solidFill>
                            <a:srgbClr val="000000"/>
                          </a:solidFill>
                          <a:latin typeface="Calibri" panose="020F0502020204030204"/>
                          <a:ea typeface="Calibri" panose="020F0502020204030204"/>
                        </a:rPr>
                        <a:t>NULL</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E2EFDA"/>
                    </a:solidFill>
                  </a:tcPr>
                </a:tc>
                <a:tc>
                  <a:txBody>
                    <a:bodyPr/>
                    <a:p>
                      <a:pPr marL="6350" indent="0" algn="l" fontAlgn="ctr"/>
                      <a:r>
                        <a:rPr lang="en-US" altLang="zh-CN" sz="400" b="0" i="0">
                          <a:solidFill>
                            <a:srgbClr val="000000"/>
                          </a:solidFill>
                          <a:latin typeface="Calibri" panose="020F0502020204030204"/>
                          <a:ea typeface="Calibri" panose="020F0502020204030204"/>
                        </a:rPr>
                        <a:t>Data not available for analysis.</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E2EFDA"/>
                    </a:solidFill>
                  </a:tcPr>
                </a:tc>
                <a:tc>
                  <a:txBody>
                    <a:bodyPr/>
                    <a:p>
                      <a:pPr marL="6350" indent="0" algn="l" fontAlgn="ctr"/>
                      <a:r>
                        <a:rPr lang="en-US" altLang="zh-CN" sz="400" b="0" i="0">
                          <a:solidFill>
                            <a:srgbClr val="000000"/>
                          </a:solidFill>
                          <a:latin typeface="Calibri" panose="020F0502020204030204"/>
                          <a:ea typeface="Calibri" panose="020F0502020204030204"/>
                        </a:rPr>
                        <a:t>All values being 0 suggest no recorded oxygen requirement, which might indicate a data entry issue or non-applicable context. This needs further investigation to ensure accuracy in data recording.</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E2EFDA"/>
                    </a:solidFill>
                  </a:tcPr>
                </a:tc>
              </a:tr>
              <a:tr h="234950">
                <a:tc>
                  <a:txBody>
                    <a:bodyPr/>
                    <a:p>
                      <a:pPr marL="6350" indent="0" algn="l" fontAlgn="ctr"/>
                      <a:r>
                        <a:rPr lang="en-US" altLang="zh-CN" sz="400" b="0" i="0">
                          <a:solidFill>
                            <a:srgbClr val="000000"/>
                          </a:solidFill>
                          <a:latin typeface="Arial" panose="020B0604020202020204"/>
                          <a:ea typeface="Arial" panose="020B0604020202020204"/>
                        </a:rPr>
                        <a:t>O2ACT</a:t>
                      </a:r>
                      <a:endParaRPr lang="en-US" altLang="zh-CN" sz="400" b="0" i="0">
                        <a:solidFill>
                          <a:srgbClr val="000000"/>
                        </a:solidFill>
                        <a:latin typeface="Arial" panose="020B0604020202020204"/>
                        <a:ea typeface="Arial" panose="020B060402020202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E2EFDA"/>
                    </a:solidFill>
                  </a:tcPr>
                </a:tc>
                <a:tc>
                  <a:txBody>
                    <a:bodyPr/>
                    <a:p>
                      <a:pPr marL="6350" indent="0" algn="l" fontAlgn="ctr"/>
                      <a:r>
                        <a:rPr lang="en-US" altLang="zh-CN" sz="400" b="0" i="0">
                          <a:solidFill>
                            <a:srgbClr val="000000"/>
                          </a:solidFill>
                          <a:latin typeface="Arial" panose="020B0604020202020204"/>
                          <a:ea typeface="Arial" panose="020B0604020202020204"/>
                        </a:rPr>
                        <a:t>Actual oxygen usage</a:t>
                      </a:r>
                      <a:endParaRPr lang="en-US" altLang="zh-CN" sz="400" b="0" i="0">
                        <a:solidFill>
                          <a:srgbClr val="000000"/>
                        </a:solidFill>
                        <a:latin typeface="Arial" panose="020B0604020202020204"/>
                        <a:ea typeface="Arial" panose="020B060402020202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E2EFDA"/>
                    </a:solidFill>
                  </a:tcPr>
                </a:tc>
                <a:tc>
                  <a:txBody>
                    <a:bodyPr/>
                    <a:p>
                      <a:pPr marL="6350" indent="0" algn="ctr" fontAlgn="ctr"/>
                      <a:r>
                        <a:rPr lang="en-US" altLang="zh-CN" sz="400" b="0" i="0">
                          <a:solidFill>
                            <a:srgbClr val="000000"/>
                          </a:solidFill>
                          <a:latin typeface="Calibri" panose="020F0502020204030204"/>
                          <a:ea typeface="Calibri" panose="020F0502020204030204"/>
                        </a:rPr>
                        <a:t>562.1885784</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E2EFDA"/>
                    </a:solidFill>
                  </a:tcPr>
                </a:tc>
                <a:tc>
                  <a:txBody>
                    <a:bodyPr/>
                    <a:p>
                      <a:pPr marL="6350" indent="0" algn="ctr" fontAlgn="ctr"/>
                      <a:r>
                        <a:rPr lang="en-US" altLang="zh-CN" sz="400" b="0" i="0">
                          <a:solidFill>
                            <a:srgbClr val="000000"/>
                          </a:solidFill>
                          <a:latin typeface="Calibri" panose="020F0502020204030204"/>
                          <a:ea typeface="Calibri" panose="020F0502020204030204"/>
                        </a:rPr>
                        <a:t>563.1</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E2EFDA"/>
                    </a:solidFill>
                  </a:tcPr>
                </a:tc>
                <a:tc>
                  <a:txBody>
                    <a:bodyPr/>
                    <a:p>
                      <a:pPr marL="6350" indent="0" algn="ctr" fontAlgn="ctr"/>
                      <a:r>
                        <a:rPr lang="en-US" altLang="zh-CN" sz="400" b="0" i="0">
                          <a:solidFill>
                            <a:srgbClr val="000000"/>
                          </a:solidFill>
                          <a:latin typeface="Calibri" panose="020F0502020204030204"/>
                          <a:ea typeface="Calibri" panose="020F0502020204030204"/>
                        </a:rPr>
                        <a:t>584.3806</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E2EFDA"/>
                    </a:solidFill>
                  </a:tcPr>
                </a:tc>
                <a:tc>
                  <a:txBody>
                    <a:bodyPr/>
                    <a:p>
                      <a:pPr marL="6350" indent="0" algn="ctr" fontAlgn="ctr"/>
                      <a:r>
                        <a:rPr lang="en-US" altLang="zh-CN" sz="400" b="0" i="0">
                          <a:solidFill>
                            <a:srgbClr val="000000"/>
                          </a:solidFill>
                          <a:latin typeface="Calibri" panose="020F0502020204030204"/>
                          <a:ea typeface="Calibri" panose="020F0502020204030204"/>
                        </a:rPr>
                        <a:t>7719.646952</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E2EFDA"/>
                    </a:solidFill>
                  </a:tcPr>
                </a:tc>
                <a:tc>
                  <a:txBody>
                    <a:bodyPr/>
                    <a:p>
                      <a:pPr marL="6350" indent="0" algn="ctr" fontAlgn="ctr"/>
                      <a:r>
                        <a:rPr lang="en-US" altLang="zh-CN" sz="400" b="0" i="0">
                          <a:solidFill>
                            <a:srgbClr val="000000"/>
                          </a:solidFill>
                          <a:latin typeface="Calibri" panose="020F0502020204030204"/>
                          <a:ea typeface="Calibri" panose="020F0502020204030204"/>
                        </a:rPr>
                        <a:t>87.86152146</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E2EFDA"/>
                    </a:solidFill>
                  </a:tcPr>
                </a:tc>
                <a:tc>
                  <a:txBody>
                    <a:bodyPr/>
                    <a:p>
                      <a:pPr marL="6350" indent="0" algn="ctr" fontAlgn="ctr"/>
                      <a:r>
                        <a:rPr lang="en-US" altLang="zh-CN" sz="400" b="0" i="0">
                          <a:solidFill>
                            <a:srgbClr val="000000"/>
                          </a:solidFill>
                          <a:latin typeface="Calibri" panose="020F0502020204030204"/>
                          <a:ea typeface="Calibri" panose="020F0502020204030204"/>
                        </a:rPr>
                        <a:t>1082.108</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E2EFDA"/>
                    </a:solidFill>
                  </a:tcPr>
                </a:tc>
                <a:tc>
                  <a:txBody>
                    <a:bodyPr/>
                    <a:p>
                      <a:pPr marL="6350" indent="0" algn="ctr" fontAlgn="ctr"/>
                      <a:r>
                        <a:rPr lang="en-US" altLang="zh-CN" sz="400" b="0" i="0">
                          <a:solidFill>
                            <a:srgbClr val="000000"/>
                          </a:solidFill>
                          <a:latin typeface="Calibri" panose="020F0502020204030204"/>
                          <a:ea typeface="Calibri" panose="020F0502020204030204"/>
                        </a:rPr>
                        <a:t>-0.028869444</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E2EFDA"/>
                    </a:solidFill>
                  </a:tcPr>
                </a:tc>
                <a:tc>
                  <a:txBody>
                    <a:bodyPr/>
                    <a:p>
                      <a:pPr marL="6350" indent="0" algn="ctr" fontAlgn="ctr"/>
                      <a:r>
                        <a:rPr lang="en-US" altLang="zh-CN" sz="400" b="0" i="0">
                          <a:solidFill>
                            <a:srgbClr val="000000"/>
                          </a:solidFill>
                          <a:latin typeface="Calibri" panose="020F0502020204030204"/>
                          <a:ea typeface="Calibri" panose="020F0502020204030204"/>
                        </a:rPr>
                        <a:t>3.543888456</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E2EFDA"/>
                    </a:solidFill>
                  </a:tcPr>
                </a:tc>
                <a:tc>
                  <a:txBody>
                    <a:bodyPr/>
                    <a:p>
                      <a:pPr marL="6350" indent="0" algn="l" fontAlgn="ctr"/>
                      <a:r>
                        <a:rPr lang="en-US" altLang="zh-CN" sz="400" b="0" i="0">
                          <a:solidFill>
                            <a:srgbClr val="000000"/>
                          </a:solidFill>
                          <a:latin typeface="Calibri" panose="020F0502020204030204"/>
                          <a:ea typeface="Calibri" panose="020F0502020204030204"/>
                        </a:rPr>
                        <a:t>Nearly symmetric distribution with very low skewness (-0.03) and moderate kurtosis (3.54).</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E2EFDA"/>
                    </a:solidFill>
                  </a:tcPr>
                </a:tc>
                <a:tc>
                  <a:txBody>
                    <a:bodyPr/>
                    <a:p>
                      <a:pPr marL="6350" indent="0" algn="l" fontAlgn="ctr"/>
                      <a:r>
                        <a:rPr lang="en-US" altLang="zh-CN" sz="400" b="0" i="0">
                          <a:solidFill>
                            <a:srgbClr val="000000"/>
                          </a:solidFill>
                          <a:latin typeface="Calibri" panose="020F0502020204030204"/>
                          <a:ea typeface="Calibri" panose="020F0502020204030204"/>
                        </a:rPr>
                        <a:t>The high mean and slight negative skewness suggest consistent high oxygen usage, indicating an efficient process. The moderate kurtosis suggests occasional variations that need monitoring to maintain optimal conditions.</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E2EFDA"/>
                    </a:solidFill>
                  </a:tcPr>
                </a:tc>
              </a:tr>
              <a:tr h="295910">
                <a:tc>
                  <a:txBody>
                    <a:bodyPr/>
                    <a:p>
                      <a:pPr marL="6350" indent="0" algn="l" fontAlgn="ctr"/>
                      <a:r>
                        <a:rPr lang="en-US" altLang="zh-CN" sz="400" b="0" i="0">
                          <a:solidFill>
                            <a:srgbClr val="000000"/>
                          </a:solidFill>
                          <a:latin typeface="Arial" panose="020B0604020202020204"/>
                          <a:ea typeface="Arial" panose="020B0604020202020204"/>
                        </a:rPr>
                        <a:t>ENERGY (Energy Consumption)</a:t>
                      </a:r>
                      <a:endParaRPr lang="en-US" altLang="zh-CN" sz="400" b="0" i="0">
                        <a:solidFill>
                          <a:srgbClr val="000000"/>
                        </a:solidFill>
                        <a:latin typeface="Arial" panose="020B0604020202020204"/>
                        <a:ea typeface="Arial" panose="020B060402020202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E2EFDA"/>
                    </a:solidFill>
                  </a:tcPr>
                </a:tc>
                <a:tc>
                  <a:txBody>
                    <a:bodyPr/>
                    <a:p>
                      <a:pPr marL="6350" indent="0" algn="l" fontAlgn="ctr"/>
                      <a:r>
                        <a:rPr lang="en-US" altLang="zh-CN" sz="400" b="0" i="0">
                          <a:solidFill>
                            <a:srgbClr val="000000"/>
                          </a:solidFill>
                          <a:latin typeface="Arial" panose="020B0604020202020204"/>
                          <a:ea typeface="Arial" panose="020B0604020202020204"/>
                        </a:rPr>
                        <a:t>Total energy consumption</a:t>
                      </a:r>
                      <a:endParaRPr lang="en-US" altLang="zh-CN" sz="400" b="0" i="0">
                        <a:solidFill>
                          <a:srgbClr val="000000"/>
                        </a:solidFill>
                        <a:latin typeface="Arial" panose="020B0604020202020204"/>
                        <a:ea typeface="Arial" panose="020B060402020202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E2EFDA"/>
                    </a:solidFill>
                  </a:tcPr>
                </a:tc>
                <a:tc>
                  <a:txBody>
                    <a:bodyPr/>
                    <a:p>
                      <a:pPr marL="6350" indent="0" algn="ctr" fontAlgn="ctr"/>
                      <a:r>
                        <a:rPr lang="en-US" altLang="zh-CN" sz="400" b="0" i="0">
                          <a:solidFill>
                            <a:srgbClr val="000000"/>
                          </a:solidFill>
                          <a:latin typeface="Calibri" panose="020F0502020204030204"/>
                          <a:ea typeface="Calibri" panose="020F0502020204030204"/>
                        </a:rPr>
                        <a:t>9988.949562</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E2EFDA"/>
                    </a:solidFill>
                  </a:tcPr>
                </a:tc>
                <a:tc>
                  <a:txBody>
                    <a:bodyPr/>
                    <a:p>
                      <a:pPr marL="6350" indent="0" algn="ctr" fontAlgn="ctr"/>
                      <a:r>
                        <a:rPr lang="en-US" altLang="zh-CN" sz="400" b="0" i="0">
                          <a:solidFill>
                            <a:srgbClr val="000000"/>
                          </a:solidFill>
                          <a:latin typeface="Calibri" panose="020F0502020204030204"/>
                          <a:ea typeface="Calibri" panose="020F0502020204030204"/>
                        </a:rPr>
                        <a:t>9859</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E2EFDA"/>
                    </a:solidFill>
                  </a:tcPr>
                </a:tc>
                <a:tc>
                  <a:txBody>
                    <a:bodyPr/>
                    <a:p>
                      <a:pPr marL="6350" indent="0" algn="ctr" fontAlgn="ctr"/>
                      <a:r>
                        <a:rPr lang="en-US" altLang="zh-CN" sz="400" b="0" i="0">
                          <a:solidFill>
                            <a:srgbClr val="000000"/>
                          </a:solidFill>
                          <a:latin typeface="Calibri" panose="020F0502020204030204"/>
                          <a:ea typeface="Calibri" panose="020F0502020204030204"/>
                        </a:rPr>
                        <a:t>10623.58</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E2EFDA"/>
                    </a:solidFill>
                  </a:tcPr>
                </a:tc>
                <a:tc>
                  <a:txBody>
                    <a:bodyPr/>
                    <a:p>
                      <a:pPr marL="6350" indent="0" algn="ctr" fontAlgn="ctr"/>
                      <a:r>
                        <a:rPr lang="en-US" altLang="zh-CN" sz="400" b="0" i="0">
                          <a:solidFill>
                            <a:srgbClr val="000000"/>
                          </a:solidFill>
                          <a:latin typeface="Calibri" panose="020F0502020204030204"/>
                          <a:ea typeface="Calibri" panose="020F0502020204030204"/>
                        </a:rPr>
                        <a:t>11571574.88</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E2EFDA"/>
                    </a:solidFill>
                  </a:tcPr>
                </a:tc>
                <a:tc>
                  <a:txBody>
                    <a:bodyPr/>
                    <a:p>
                      <a:pPr marL="6350" indent="0" algn="ctr" fontAlgn="ctr"/>
                      <a:r>
                        <a:rPr lang="en-US" altLang="zh-CN" sz="400" b="0" i="0">
                          <a:solidFill>
                            <a:srgbClr val="000000"/>
                          </a:solidFill>
                          <a:latin typeface="Calibri" panose="020F0502020204030204"/>
                          <a:ea typeface="Calibri" panose="020F0502020204030204"/>
                        </a:rPr>
                        <a:t>3401.701762</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E2EFDA"/>
                    </a:solidFill>
                  </a:tcPr>
                </a:tc>
                <a:tc>
                  <a:txBody>
                    <a:bodyPr/>
                    <a:p>
                      <a:pPr marL="6350" indent="0" algn="ctr" fontAlgn="ctr"/>
                      <a:r>
                        <a:rPr lang="en-US" altLang="zh-CN" sz="400" b="0" i="0">
                          <a:solidFill>
                            <a:srgbClr val="000000"/>
                          </a:solidFill>
                          <a:latin typeface="Calibri" panose="020F0502020204030204"/>
                          <a:ea typeface="Calibri" panose="020F0502020204030204"/>
                        </a:rPr>
                        <a:t>49078.66</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E2EFDA"/>
                    </a:solidFill>
                  </a:tcPr>
                </a:tc>
                <a:tc>
                  <a:txBody>
                    <a:bodyPr/>
                    <a:p>
                      <a:pPr marL="6350" indent="0" algn="ctr" fontAlgn="ctr"/>
                      <a:r>
                        <a:rPr lang="en-US" altLang="zh-CN" sz="400" b="0" i="0">
                          <a:solidFill>
                            <a:srgbClr val="000000"/>
                          </a:solidFill>
                          <a:latin typeface="Calibri" panose="020F0502020204030204"/>
                          <a:ea typeface="Calibri" panose="020F0502020204030204"/>
                        </a:rPr>
                        <a:t>2.492319131</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E2EFDA"/>
                    </a:solidFill>
                  </a:tcPr>
                </a:tc>
                <a:tc>
                  <a:txBody>
                    <a:bodyPr/>
                    <a:p>
                      <a:pPr marL="6350" indent="0" algn="ctr" fontAlgn="ctr"/>
                      <a:r>
                        <a:rPr lang="en-US" altLang="zh-CN" sz="400" b="0" i="0">
                          <a:solidFill>
                            <a:srgbClr val="000000"/>
                          </a:solidFill>
                          <a:latin typeface="Calibri" panose="020F0502020204030204"/>
                          <a:ea typeface="Calibri" panose="020F0502020204030204"/>
                        </a:rPr>
                        <a:t>24.0760338</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E2EFDA"/>
                    </a:solidFill>
                  </a:tcPr>
                </a:tc>
                <a:tc>
                  <a:txBody>
                    <a:bodyPr/>
                    <a:p>
                      <a:pPr marL="6350" indent="0" algn="l" fontAlgn="ctr"/>
                      <a:r>
                        <a:rPr lang="en-US" altLang="zh-CN" sz="400" b="0" i="0">
                          <a:solidFill>
                            <a:srgbClr val="000000"/>
                          </a:solidFill>
                          <a:latin typeface="Calibri" panose="020F0502020204030204"/>
                          <a:ea typeface="Calibri" panose="020F0502020204030204"/>
                        </a:rPr>
                        <a:t>High skewness (2.49) and very high kurtosis (24.08) indicate significant variability and outliers.</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E2EFDA"/>
                    </a:solidFill>
                  </a:tcPr>
                </a:tc>
                <a:tc>
                  <a:txBody>
                    <a:bodyPr/>
                    <a:p>
                      <a:pPr marL="6350" indent="0" algn="l" fontAlgn="ctr"/>
                      <a:r>
                        <a:rPr lang="en-US" altLang="zh-CN" sz="400" b="0" i="0">
                          <a:solidFill>
                            <a:srgbClr val="000000"/>
                          </a:solidFill>
                          <a:latin typeface="Calibri" panose="020F0502020204030204"/>
                          <a:ea typeface="Calibri" panose="020F0502020204030204"/>
                        </a:rPr>
                        <a:t>The extremely high mean and positive skewness suggest significant energy usage, which is expected in steel production. However, the high kurtosis indicates rare but extreme values, requiring careful monitoring to improve energy efficiency and reduce costs.</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E2EFDA"/>
                    </a:solidFill>
                  </a:tcPr>
                </a:tc>
              </a:tr>
              <a:tr h="295910">
                <a:tc>
                  <a:txBody>
                    <a:bodyPr/>
                    <a:p>
                      <a:pPr marL="6350" indent="0" algn="l" fontAlgn="ctr"/>
                      <a:r>
                        <a:rPr lang="en-US" altLang="zh-CN" sz="400" b="0" i="0">
                          <a:solidFill>
                            <a:srgbClr val="000000"/>
                          </a:solidFill>
                          <a:latin typeface="Arial" panose="020B0604020202020204"/>
                          <a:ea typeface="Arial" panose="020B0604020202020204"/>
                        </a:rPr>
                        <a:t>KWH_PER_TON (Energy Consumption Per Ton)</a:t>
                      </a:r>
                      <a:endParaRPr lang="en-US" altLang="zh-CN" sz="400" b="0" i="0">
                        <a:solidFill>
                          <a:srgbClr val="000000"/>
                        </a:solidFill>
                        <a:latin typeface="Arial" panose="020B0604020202020204"/>
                        <a:ea typeface="Arial" panose="020B060402020202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E2EFDA"/>
                    </a:solidFill>
                  </a:tcPr>
                </a:tc>
                <a:tc>
                  <a:txBody>
                    <a:bodyPr/>
                    <a:p>
                      <a:pPr marL="6350" indent="0" algn="l" fontAlgn="ctr"/>
                      <a:r>
                        <a:rPr lang="en-US" altLang="zh-CN" sz="400" b="0" i="0">
                          <a:solidFill>
                            <a:srgbClr val="000000"/>
                          </a:solidFill>
                          <a:latin typeface="Arial" panose="020B0604020202020204"/>
                          <a:ea typeface="Arial" panose="020B0604020202020204"/>
                        </a:rPr>
                        <a:t>Energy consumption per ton of steel produced</a:t>
                      </a:r>
                      <a:endParaRPr lang="en-US" altLang="zh-CN" sz="400" b="0" i="0">
                        <a:solidFill>
                          <a:srgbClr val="000000"/>
                        </a:solidFill>
                        <a:latin typeface="Arial" panose="020B0604020202020204"/>
                        <a:ea typeface="Arial" panose="020B060402020202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E2EFDA"/>
                    </a:solidFill>
                  </a:tcPr>
                </a:tc>
                <a:tc>
                  <a:txBody>
                    <a:bodyPr/>
                    <a:p>
                      <a:pPr marL="6350" indent="0" algn="ctr" fontAlgn="ctr"/>
                      <a:r>
                        <a:rPr lang="en-US" altLang="zh-CN" sz="400" b="0" i="0">
                          <a:solidFill>
                            <a:srgbClr val="000000"/>
                          </a:solidFill>
                          <a:latin typeface="Calibri" panose="020F0502020204030204"/>
                          <a:ea typeface="Calibri" panose="020F0502020204030204"/>
                        </a:rPr>
                        <a:t>151.6788367</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E2EFDA"/>
                    </a:solidFill>
                  </a:tcPr>
                </a:tc>
                <a:tc>
                  <a:txBody>
                    <a:bodyPr/>
                    <a:p>
                      <a:pPr marL="6350" indent="0" algn="ctr" fontAlgn="ctr"/>
                      <a:r>
                        <a:rPr lang="en-US" altLang="zh-CN" sz="400" b="0" i="0">
                          <a:solidFill>
                            <a:srgbClr val="000000"/>
                          </a:solidFill>
                          <a:latin typeface="Calibri" panose="020F0502020204030204"/>
                          <a:ea typeface="Calibri" panose="020F0502020204030204"/>
                        </a:rPr>
                        <a:t>149.8</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E2EFDA"/>
                    </a:solidFill>
                  </a:tcPr>
                </a:tc>
                <a:tc>
                  <a:txBody>
                    <a:bodyPr/>
                    <a:p>
                      <a:pPr marL="6350" indent="0" algn="ctr" fontAlgn="ctr"/>
                      <a:r>
                        <a:rPr lang="en-US" altLang="zh-CN" sz="400" b="0" i="0">
                          <a:solidFill>
                            <a:srgbClr val="000000"/>
                          </a:solidFill>
                          <a:latin typeface="Calibri" panose="020F0502020204030204"/>
                          <a:ea typeface="Calibri" panose="020F0502020204030204"/>
                        </a:rPr>
                        <a:t>153.8916</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E2EFDA"/>
                    </a:solidFill>
                  </a:tcPr>
                </a:tc>
                <a:tc>
                  <a:txBody>
                    <a:bodyPr/>
                    <a:p>
                      <a:pPr marL="6350" indent="0" algn="ctr" fontAlgn="ctr"/>
                      <a:r>
                        <a:rPr lang="en-US" altLang="zh-CN" sz="400" b="0" i="0">
                          <a:solidFill>
                            <a:srgbClr val="000000"/>
                          </a:solidFill>
                          <a:latin typeface="Calibri" panose="020F0502020204030204"/>
                          <a:ea typeface="Calibri" panose="020F0502020204030204"/>
                        </a:rPr>
                        <a:t>2443.299318</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E2EFDA"/>
                    </a:solidFill>
                  </a:tcPr>
                </a:tc>
                <a:tc>
                  <a:txBody>
                    <a:bodyPr/>
                    <a:p>
                      <a:pPr marL="6350" indent="0" algn="ctr" fontAlgn="ctr"/>
                      <a:r>
                        <a:rPr lang="en-US" altLang="zh-CN" sz="400" b="0" i="0">
                          <a:solidFill>
                            <a:srgbClr val="000000"/>
                          </a:solidFill>
                          <a:latin typeface="Calibri" panose="020F0502020204030204"/>
                          <a:ea typeface="Calibri" panose="020F0502020204030204"/>
                        </a:rPr>
                        <a:t>49.42974123</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E2EFDA"/>
                    </a:solidFill>
                  </a:tcPr>
                </a:tc>
                <a:tc>
                  <a:txBody>
                    <a:bodyPr/>
                    <a:p>
                      <a:pPr marL="6350" indent="0" algn="ctr" fontAlgn="ctr"/>
                      <a:r>
                        <a:rPr lang="en-US" altLang="zh-CN" sz="400" b="0" i="0">
                          <a:solidFill>
                            <a:srgbClr val="000000"/>
                          </a:solidFill>
                          <a:latin typeface="Calibri" panose="020F0502020204030204"/>
                          <a:ea typeface="Calibri" panose="020F0502020204030204"/>
                        </a:rPr>
                        <a:t>725.0042</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E2EFDA"/>
                    </a:solidFill>
                  </a:tcPr>
                </a:tc>
                <a:tc>
                  <a:txBody>
                    <a:bodyPr/>
                    <a:p>
                      <a:pPr marL="6350" indent="0" algn="ctr" fontAlgn="ctr"/>
                      <a:r>
                        <a:rPr lang="en-US" altLang="zh-CN" sz="400" b="0" i="0">
                          <a:solidFill>
                            <a:srgbClr val="000000"/>
                          </a:solidFill>
                          <a:latin typeface="Calibri" panose="020F0502020204030204"/>
                          <a:ea typeface="Calibri" panose="020F0502020204030204"/>
                        </a:rPr>
                        <a:t>2.457297423</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E2EFDA"/>
                    </a:solidFill>
                  </a:tcPr>
                </a:tc>
                <a:tc>
                  <a:txBody>
                    <a:bodyPr/>
                    <a:p>
                      <a:pPr marL="6350" indent="0" algn="ctr" fontAlgn="ctr"/>
                      <a:r>
                        <a:rPr lang="en-US" altLang="zh-CN" sz="400" b="0" i="0">
                          <a:solidFill>
                            <a:srgbClr val="000000"/>
                          </a:solidFill>
                          <a:latin typeface="Calibri" panose="020F0502020204030204"/>
                          <a:ea typeface="Calibri" panose="020F0502020204030204"/>
                        </a:rPr>
                        <a:t>21.72658755</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E2EFDA"/>
                    </a:solidFill>
                  </a:tcPr>
                </a:tc>
                <a:tc>
                  <a:txBody>
                    <a:bodyPr/>
                    <a:p>
                      <a:pPr marL="6350" indent="0" algn="l" fontAlgn="ctr"/>
                      <a:r>
                        <a:rPr lang="en-US" altLang="zh-CN" sz="400" b="0" i="0">
                          <a:solidFill>
                            <a:srgbClr val="000000"/>
                          </a:solidFill>
                          <a:latin typeface="Calibri" panose="020F0502020204030204"/>
                          <a:ea typeface="Calibri" panose="020F0502020204030204"/>
                        </a:rPr>
                        <a:t>High skewness (2.46) and very high kurtosis (21.73) indicate significant variability and outliers.</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E2EFDA"/>
                    </a:solidFill>
                  </a:tcPr>
                </a:tc>
                <a:tc>
                  <a:txBody>
                    <a:bodyPr/>
                    <a:p>
                      <a:pPr marL="6350" indent="0" algn="l" fontAlgn="ctr"/>
                      <a:r>
                        <a:rPr lang="en-US" altLang="zh-CN" sz="400" b="0" i="0">
                          <a:solidFill>
                            <a:srgbClr val="000000"/>
                          </a:solidFill>
                          <a:latin typeface="Calibri" panose="020F0502020204030204"/>
                          <a:ea typeface="Calibri" panose="020F0502020204030204"/>
                        </a:rPr>
                        <a:t>The moderate mean and positive skewness suggest significant energy consumption per ton of steel, indicating the need for process optimization to improve energy efficiency. The high kurtosis highlights rare but extreme values that need close attention.</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E2EFDA"/>
                    </a:solidFill>
                  </a:tcPr>
                </a:tc>
              </a:tr>
              <a:tr h="295910">
                <a:tc>
                  <a:txBody>
                    <a:bodyPr/>
                    <a:p>
                      <a:pPr marL="6350" indent="0" algn="l" fontAlgn="ctr"/>
                      <a:r>
                        <a:rPr lang="en-US" altLang="zh-CN" sz="400" b="0" i="0">
                          <a:solidFill>
                            <a:srgbClr val="000000"/>
                          </a:solidFill>
                          <a:latin typeface="Arial" panose="020B0604020202020204"/>
                          <a:ea typeface="Arial" panose="020B0604020202020204"/>
                        </a:rPr>
                        <a:t>KWH_PER_MIN</a:t>
                      </a:r>
                      <a:endParaRPr lang="en-US" altLang="zh-CN" sz="400" b="0" i="0">
                        <a:solidFill>
                          <a:srgbClr val="000000"/>
                        </a:solidFill>
                        <a:latin typeface="Arial" panose="020B0604020202020204"/>
                        <a:ea typeface="Arial" panose="020B060402020202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E2EFDA"/>
                    </a:solidFill>
                  </a:tcPr>
                </a:tc>
                <a:tc>
                  <a:txBody>
                    <a:bodyPr/>
                    <a:p>
                      <a:pPr marL="6350" indent="0" algn="l" fontAlgn="ctr"/>
                      <a:r>
                        <a:rPr lang="en-US" altLang="zh-CN" sz="400" b="0" i="0">
                          <a:solidFill>
                            <a:srgbClr val="000000"/>
                          </a:solidFill>
                          <a:latin typeface="Arial" panose="020B0604020202020204"/>
                          <a:ea typeface="Arial" panose="020B0604020202020204"/>
                        </a:rPr>
                        <a:t>Kilowatt-hours per minute</a:t>
                      </a:r>
                      <a:endParaRPr lang="en-US" altLang="zh-CN" sz="400" b="0" i="0">
                        <a:solidFill>
                          <a:srgbClr val="000000"/>
                        </a:solidFill>
                        <a:latin typeface="Arial" panose="020B0604020202020204"/>
                        <a:ea typeface="Arial" panose="020B060402020202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E2EFDA"/>
                    </a:solidFill>
                  </a:tcPr>
                </a:tc>
                <a:tc>
                  <a:txBody>
                    <a:bodyPr/>
                    <a:p>
                      <a:pPr marL="6350" indent="0" algn="ctr" fontAlgn="ctr"/>
                      <a:r>
                        <a:rPr lang="en-US" altLang="zh-CN" sz="400" b="0" i="0">
                          <a:solidFill>
                            <a:srgbClr val="000000"/>
                          </a:solidFill>
                          <a:latin typeface="Calibri" panose="020F0502020204030204"/>
                          <a:ea typeface="Calibri" panose="020F0502020204030204"/>
                        </a:rPr>
                        <a:t>3.5765</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E2EFDA"/>
                    </a:solidFill>
                  </a:tcPr>
                </a:tc>
                <a:tc>
                  <a:txBody>
                    <a:bodyPr/>
                    <a:p>
                      <a:pPr marL="6350" indent="0" algn="ctr" fontAlgn="ctr"/>
                      <a:r>
                        <a:rPr lang="en-US" altLang="zh-CN" sz="400" b="0" i="0">
                          <a:solidFill>
                            <a:srgbClr val="000000"/>
                          </a:solidFill>
                          <a:latin typeface="Calibri" panose="020F0502020204030204"/>
                          <a:ea typeface="Calibri" panose="020F0502020204030204"/>
                        </a:rPr>
                        <a:t>-1</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E2EFDA"/>
                    </a:solidFill>
                  </a:tcPr>
                </a:tc>
                <a:tc>
                  <a:txBody>
                    <a:bodyPr/>
                    <a:p>
                      <a:pPr marL="6350" indent="0" algn="ctr" fontAlgn="ctr"/>
                      <a:r>
                        <a:rPr lang="en-US" altLang="zh-CN" sz="400" b="0" i="0">
                          <a:solidFill>
                            <a:srgbClr val="000000"/>
                          </a:solidFill>
                          <a:latin typeface="Calibri" panose="020F0502020204030204"/>
                          <a:ea typeface="Calibri" panose="020F0502020204030204"/>
                        </a:rPr>
                        <a:t>-1</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E2EFDA"/>
                    </a:solidFill>
                  </a:tcPr>
                </a:tc>
                <a:tc>
                  <a:txBody>
                    <a:bodyPr/>
                    <a:p>
                      <a:pPr marL="6350" indent="0" algn="ctr" fontAlgn="ctr"/>
                      <a:r>
                        <a:rPr lang="en-US" altLang="zh-CN" sz="400" b="0" i="0">
                          <a:solidFill>
                            <a:srgbClr val="000000"/>
                          </a:solidFill>
                          <a:latin typeface="Calibri" panose="020F0502020204030204"/>
                          <a:ea typeface="Calibri" panose="020F0502020204030204"/>
                        </a:rPr>
                        <a:t>1943.528267</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E2EFDA"/>
                    </a:solidFill>
                  </a:tcPr>
                </a:tc>
                <a:tc>
                  <a:txBody>
                    <a:bodyPr/>
                    <a:p>
                      <a:pPr marL="6350" indent="0" algn="ctr" fontAlgn="ctr"/>
                      <a:r>
                        <a:rPr lang="en-US" altLang="zh-CN" sz="400" b="0" i="0">
                          <a:solidFill>
                            <a:srgbClr val="000000"/>
                          </a:solidFill>
                          <a:latin typeface="Calibri" panose="020F0502020204030204"/>
                          <a:ea typeface="Calibri" panose="020F0502020204030204"/>
                        </a:rPr>
                        <a:t>44.08546549</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E2EFDA"/>
                    </a:solidFill>
                  </a:tcPr>
                </a:tc>
                <a:tc>
                  <a:txBody>
                    <a:bodyPr/>
                    <a:p>
                      <a:pPr marL="6350" indent="0" algn="ctr" fontAlgn="ctr"/>
                      <a:r>
                        <a:rPr lang="en-US" altLang="zh-CN" sz="400" b="0" i="0">
                          <a:solidFill>
                            <a:srgbClr val="000000"/>
                          </a:solidFill>
                          <a:latin typeface="Calibri" panose="020F0502020204030204"/>
                          <a:ea typeface="Calibri" panose="020F0502020204030204"/>
                        </a:rPr>
                        <a:t>448</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E2EFDA"/>
                    </a:solidFill>
                  </a:tcPr>
                </a:tc>
                <a:tc>
                  <a:txBody>
                    <a:bodyPr/>
                    <a:p>
                      <a:pPr marL="6350" indent="0" algn="ctr" fontAlgn="ctr"/>
                      <a:r>
                        <a:rPr lang="en-US" altLang="zh-CN" sz="400" b="0" i="0">
                          <a:solidFill>
                            <a:srgbClr val="000000"/>
                          </a:solidFill>
                          <a:latin typeface="Calibri" panose="020F0502020204030204"/>
                          <a:ea typeface="Calibri" panose="020F0502020204030204"/>
                        </a:rPr>
                        <a:t>9.548339291</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E2EFDA"/>
                    </a:solidFill>
                  </a:tcPr>
                </a:tc>
                <a:tc>
                  <a:txBody>
                    <a:bodyPr/>
                    <a:p>
                      <a:pPr marL="6350" indent="0" algn="ctr" fontAlgn="ctr"/>
                      <a:r>
                        <a:rPr lang="en-US" altLang="zh-CN" sz="400" b="0" i="0">
                          <a:solidFill>
                            <a:srgbClr val="000000"/>
                          </a:solidFill>
                          <a:latin typeface="Calibri" panose="020F0502020204030204"/>
                          <a:ea typeface="Calibri" panose="020F0502020204030204"/>
                        </a:rPr>
                        <a:t>89.33771489</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E2EFDA"/>
                    </a:solidFill>
                  </a:tcPr>
                </a:tc>
                <a:tc>
                  <a:txBody>
                    <a:bodyPr/>
                    <a:p>
                      <a:pPr marL="6350" indent="0" algn="l" fontAlgn="ctr"/>
                      <a:r>
                        <a:rPr lang="en-US" altLang="zh-CN" sz="400" b="0" i="0">
                          <a:solidFill>
                            <a:srgbClr val="000000"/>
                          </a:solidFill>
                          <a:latin typeface="Calibri" panose="020F0502020204030204"/>
                          <a:ea typeface="Calibri" panose="020F0502020204030204"/>
                        </a:rPr>
                        <a:t>High skewness (9.55) and very high kurtosis (89.34) indicate extreme variability and outliers.</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E2EFDA"/>
                    </a:solidFill>
                  </a:tcPr>
                </a:tc>
                <a:tc>
                  <a:txBody>
                    <a:bodyPr/>
                    <a:p>
                      <a:pPr marL="6350" indent="0" algn="l" fontAlgn="ctr"/>
                      <a:r>
                        <a:rPr lang="en-US" altLang="zh-CN" sz="400" b="0" i="0">
                          <a:solidFill>
                            <a:srgbClr val="000000"/>
                          </a:solidFill>
                          <a:latin typeface="Calibri" panose="020F0502020204030204"/>
                          <a:ea typeface="Calibri" panose="020F0502020204030204"/>
                        </a:rPr>
                        <a:t>The moderate mean and extremely high skewness suggest significant variations in energy consumption rate, requiring careful monitoring to improve energy efficiency and reduce costs. The extreme kurtosis highlights rare but extreme values that need close attention.</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E2EFDA"/>
                    </a:solidFill>
                  </a:tcPr>
                </a:tc>
              </a:tr>
              <a:tr h="295910">
                <a:tc>
                  <a:txBody>
                    <a:bodyPr/>
                    <a:p>
                      <a:pPr marL="6350" indent="0" algn="l" fontAlgn="ctr"/>
                      <a:r>
                        <a:rPr lang="en-US" altLang="zh-CN" sz="400" b="0" i="0">
                          <a:solidFill>
                            <a:srgbClr val="000000"/>
                          </a:solidFill>
                          <a:latin typeface="Arial" panose="020B0604020202020204"/>
                          <a:ea typeface="Arial" panose="020B0604020202020204"/>
                        </a:rPr>
                        <a:t>MELT_TIME (Melting Time)</a:t>
                      </a:r>
                      <a:endParaRPr lang="en-US" altLang="zh-CN" sz="400" b="0" i="0">
                        <a:solidFill>
                          <a:srgbClr val="000000"/>
                        </a:solidFill>
                        <a:latin typeface="Arial" panose="020B0604020202020204"/>
                        <a:ea typeface="Arial" panose="020B060402020202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E2EFDA"/>
                    </a:solidFill>
                  </a:tcPr>
                </a:tc>
                <a:tc>
                  <a:txBody>
                    <a:bodyPr/>
                    <a:p>
                      <a:pPr marL="6350" indent="0" algn="l" fontAlgn="ctr"/>
                      <a:r>
                        <a:rPr lang="en-US" altLang="zh-CN" sz="400" b="0" i="0">
                          <a:solidFill>
                            <a:srgbClr val="000000"/>
                          </a:solidFill>
                          <a:latin typeface="Arial" panose="020B0604020202020204"/>
                          <a:ea typeface="Arial" panose="020B0604020202020204"/>
                        </a:rPr>
                        <a:t>Time it takes to melt the charge</a:t>
                      </a:r>
                      <a:endParaRPr lang="en-US" altLang="zh-CN" sz="400" b="0" i="0">
                        <a:solidFill>
                          <a:srgbClr val="000000"/>
                        </a:solidFill>
                        <a:latin typeface="Arial" panose="020B0604020202020204"/>
                        <a:ea typeface="Arial" panose="020B060402020202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E2EFDA"/>
                    </a:solidFill>
                  </a:tcPr>
                </a:tc>
                <a:tc>
                  <a:txBody>
                    <a:bodyPr/>
                    <a:p>
                      <a:pPr marL="6350" indent="0" algn="ctr" fontAlgn="ctr"/>
                      <a:r>
                        <a:rPr lang="en-US" altLang="zh-CN" sz="400" b="0" i="0">
                          <a:solidFill>
                            <a:srgbClr val="000000"/>
                          </a:solidFill>
                          <a:latin typeface="Calibri" panose="020F0502020204030204"/>
                          <a:ea typeface="Calibri" panose="020F0502020204030204"/>
                        </a:rPr>
                        <a:t>42.38967136</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E2EFDA"/>
                    </a:solidFill>
                  </a:tcPr>
                </a:tc>
                <a:tc>
                  <a:txBody>
                    <a:bodyPr/>
                    <a:p>
                      <a:pPr marL="6350" indent="0" algn="ctr" fontAlgn="ctr"/>
                      <a:r>
                        <a:rPr lang="en-US" altLang="zh-CN" sz="400" b="0" i="0">
                          <a:solidFill>
                            <a:srgbClr val="000000"/>
                          </a:solidFill>
                          <a:latin typeface="Calibri" panose="020F0502020204030204"/>
                          <a:ea typeface="Calibri" panose="020F0502020204030204"/>
                        </a:rPr>
                        <a:t>39.75</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E2EFDA"/>
                    </a:solidFill>
                  </a:tcPr>
                </a:tc>
                <a:tc>
                  <a:txBody>
                    <a:bodyPr/>
                    <a:p>
                      <a:pPr marL="6350" indent="0" algn="ctr" fontAlgn="ctr"/>
                      <a:r>
                        <a:rPr lang="en-US" altLang="zh-CN" sz="400" b="0" i="0">
                          <a:solidFill>
                            <a:srgbClr val="000000"/>
                          </a:solidFill>
                          <a:latin typeface="Calibri" panose="020F0502020204030204"/>
                          <a:ea typeface="Calibri" panose="020F0502020204030204"/>
                        </a:rPr>
                        <a:t>59.50000001</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E2EFDA"/>
                    </a:solidFill>
                  </a:tcPr>
                </a:tc>
                <a:tc>
                  <a:txBody>
                    <a:bodyPr/>
                    <a:p>
                      <a:pPr marL="6350" indent="0" algn="ctr" fontAlgn="ctr"/>
                      <a:r>
                        <a:rPr lang="en-US" altLang="zh-CN" sz="400" b="0" i="0">
                          <a:solidFill>
                            <a:srgbClr val="000000"/>
                          </a:solidFill>
                          <a:latin typeface="Calibri" panose="020F0502020204030204"/>
                          <a:ea typeface="Calibri" panose="020F0502020204030204"/>
                        </a:rPr>
                        <a:t>190.0083119</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E2EFDA"/>
                    </a:solidFill>
                  </a:tcPr>
                </a:tc>
                <a:tc>
                  <a:txBody>
                    <a:bodyPr/>
                    <a:p>
                      <a:pPr marL="6350" indent="0" algn="ctr" fontAlgn="ctr"/>
                      <a:r>
                        <a:rPr lang="en-US" altLang="zh-CN" sz="400" b="0" i="0">
                          <a:solidFill>
                            <a:srgbClr val="000000"/>
                          </a:solidFill>
                          <a:latin typeface="Calibri" panose="020F0502020204030204"/>
                          <a:ea typeface="Calibri" panose="020F0502020204030204"/>
                        </a:rPr>
                        <a:t>13.78435025</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E2EFDA"/>
                    </a:solidFill>
                  </a:tcPr>
                </a:tc>
                <a:tc>
                  <a:txBody>
                    <a:bodyPr/>
                    <a:p>
                      <a:pPr marL="6350" indent="0" algn="ctr" fontAlgn="ctr"/>
                      <a:r>
                        <a:rPr lang="en-US" altLang="zh-CN" sz="400" b="0" i="0">
                          <a:solidFill>
                            <a:srgbClr val="000000"/>
                          </a:solidFill>
                          <a:latin typeface="Calibri" panose="020F0502020204030204"/>
                          <a:ea typeface="Calibri" panose="020F0502020204030204"/>
                        </a:rPr>
                        <a:t>214.4833333</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E2EFDA"/>
                    </a:solidFill>
                  </a:tcPr>
                </a:tc>
                <a:tc>
                  <a:txBody>
                    <a:bodyPr/>
                    <a:p>
                      <a:pPr marL="6350" indent="0" algn="ctr" fontAlgn="ctr"/>
                      <a:r>
                        <a:rPr lang="en-US" altLang="zh-CN" sz="400" b="0" i="0">
                          <a:solidFill>
                            <a:srgbClr val="000000"/>
                          </a:solidFill>
                          <a:latin typeface="Calibri" panose="020F0502020204030204"/>
                          <a:ea typeface="Calibri" panose="020F0502020204030204"/>
                        </a:rPr>
                        <a:t>6.860052009</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E2EFDA"/>
                    </a:solidFill>
                  </a:tcPr>
                </a:tc>
                <a:tc>
                  <a:txBody>
                    <a:bodyPr/>
                    <a:p>
                      <a:pPr marL="6350" indent="0" algn="ctr" fontAlgn="ctr"/>
                      <a:r>
                        <a:rPr lang="en-US" altLang="zh-CN" sz="400" b="0" i="0">
                          <a:solidFill>
                            <a:srgbClr val="000000"/>
                          </a:solidFill>
                          <a:latin typeface="Calibri" panose="020F0502020204030204"/>
                          <a:ea typeface="Calibri" panose="020F0502020204030204"/>
                        </a:rPr>
                        <a:t>70.19475126</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E2EFDA"/>
                    </a:solidFill>
                  </a:tcPr>
                </a:tc>
                <a:tc>
                  <a:txBody>
                    <a:bodyPr/>
                    <a:p>
                      <a:pPr marL="6350" indent="0" algn="l" fontAlgn="ctr"/>
                      <a:r>
                        <a:rPr lang="en-US" altLang="zh-CN" sz="400" b="0" i="0">
                          <a:solidFill>
                            <a:srgbClr val="000000"/>
                          </a:solidFill>
                          <a:latin typeface="Calibri" panose="020F0502020204030204"/>
                          <a:ea typeface="Calibri" panose="020F0502020204030204"/>
                        </a:rPr>
                        <a:t>High skewness (6.86) and very high kurtosis (70.19) indicate significant variability and outliers.</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E2EFDA"/>
                    </a:solidFill>
                  </a:tcPr>
                </a:tc>
                <a:tc>
                  <a:txBody>
                    <a:bodyPr/>
                    <a:p>
                      <a:pPr marL="6350" indent="0" algn="l" fontAlgn="ctr"/>
                      <a:r>
                        <a:rPr lang="en-US" altLang="zh-CN" sz="400" b="0" i="0">
                          <a:solidFill>
                            <a:srgbClr val="000000"/>
                          </a:solidFill>
                          <a:latin typeface="Calibri" panose="020F0502020204030204"/>
                          <a:ea typeface="Calibri" panose="020F0502020204030204"/>
                        </a:rPr>
                        <a:t>The moderate mean and extremely high skewness suggest significant variations in melting time, requiring careful monitoring to improve process efficiency and reduce costs. The extreme kurtosis highlights rare but extreme values that need close attention.</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E2EFDA"/>
                    </a:solidFill>
                  </a:tcPr>
                </a:tc>
              </a:tr>
              <a:tr h="295910">
                <a:tc>
                  <a:txBody>
                    <a:bodyPr/>
                    <a:p>
                      <a:pPr marL="6350" indent="0" algn="l" fontAlgn="ctr"/>
                      <a:r>
                        <a:rPr lang="en-US" altLang="zh-CN" sz="400" b="0" i="0">
                          <a:solidFill>
                            <a:srgbClr val="000000"/>
                          </a:solidFill>
                          <a:latin typeface="Arial" panose="020B0604020202020204"/>
                          <a:ea typeface="Arial" panose="020B0604020202020204"/>
                        </a:rPr>
                        <a:t>TA_TIME (Turn Around Time)</a:t>
                      </a:r>
                      <a:endParaRPr lang="en-US" altLang="zh-CN" sz="400" b="0" i="0">
                        <a:solidFill>
                          <a:srgbClr val="000000"/>
                        </a:solidFill>
                        <a:latin typeface="Arial" panose="020B0604020202020204"/>
                        <a:ea typeface="Arial" panose="020B060402020202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E2EFDA"/>
                    </a:solidFill>
                  </a:tcPr>
                </a:tc>
                <a:tc>
                  <a:txBody>
                    <a:bodyPr/>
                    <a:p>
                      <a:pPr marL="6350" indent="0" algn="l" fontAlgn="ctr"/>
                      <a:r>
                        <a:rPr lang="en-US" altLang="zh-CN" sz="400" b="0" i="0">
                          <a:solidFill>
                            <a:srgbClr val="000000"/>
                          </a:solidFill>
                          <a:latin typeface="Arial" panose="020B0604020202020204"/>
                          <a:ea typeface="Arial" panose="020B0604020202020204"/>
                        </a:rPr>
                        <a:t>Time between taps</a:t>
                      </a:r>
                      <a:endParaRPr lang="en-US" altLang="zh-CN" sz="400" b="0" i="0">
                        <a:solidFill>
                          <a:srgbClr val="000000"/>
                        </a:solidFill>
                        <a:latin typeface="Arial" panose="020B0604020202020204"/>
                        <a:ea typeface="Arial" panose="020B060402020202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E2EFDA"/>
                    </a:solidFill>
                  </a:tcPr>
                </a:tc>
                <a:tc>
                  <a:txBody>
                    <a:bodyPr/>
                    <a:p>
                      <a:pPr marL="6350" indent="0" algn="ctr" fontAlgn="ctr"/>
                      <a:r>
                        <a:rPr lang="en-US" altLang="zh-CN" sz="400" b="0" i="0">
                          <a:solidFill>
                            <a:srgbClr val="000000"/>
                          </a:solidFill>
                          <a:latin typeface="Calibri" panose="020F0502020204030204"/>
                          <a:ea typeface="Calibri" panose="020F0502020204030204"/>
                        </a:rPr>
                        <a:t>-42.39773353</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E2EFDA"/>
                    </a:solidFill>
                  </a:tcPr>
                </a:tc>
                <a:tc>
                  <a:txBody>
                    <a:bodyPr/>
                    <a:p>
                      <a:pPr marL="6350" indent="0" algn="ctr" fontAlgn="ctr"/>
                      <a:r>
                        <a:rPr lang="en-US" altLang="zh-CN" sz="400" b="0" i="0">
                          <a:solidFill>
                            <a:srgbClr val="000000"/>
                          </a:solidFill>
                          <a:latin typeface="Calibri" panose="020F0502020204030204"/>
                          <a:ea typeface="Calibri" panose="020F0502020204030204"/>
                        </a:rPr>
                        <a:t>12.8</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E2EFDA"/>
                    </a:solidFill>
                  </a:tcPr>
                </a:tc>
                <a:tc>
                  <a:txBody>
                    <a:bodyPr/>
                    <a:p>
                      <a:pPr marL="6350" indent="0" algn="ctr" fontAlgn="ctr"/>
                      <a:r>
                        <a:rPr lang="en-US" altLang="zh-CN" sz="400" b="0" i="0">
                          <a:solidFill>
                            <a:srgbClr val="000000"/>
                          </a:solidFill>
                          <a:latin typeface="Calibri" panose="020F0502020204030204"/>
                          <a:ea typeface="Calibri" panose="020F0502020204030204"/>
                        </a:rPr>
                        <a:t>0</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E2EFDA"/>
                    </a:solidFill>
                  </a:tcPr>
                </a:tc>
                <a:tc>
                  <a:txBody>
                    <a:bodyPr/>
                    <a:p>
                      <a:pPr marL="6350" indent="0" algn="ctr" fontAlgn="ctr"/>
                      <a:r>
                        <a:rPr lang="en-US" altLang="zh-CN" sz="400" b="0" i="0">
                          <a:solidFill>
                            <a:srgbClr val="000000"/>
                          </a:solidFill>
                          <a:latin typeface="Calibri" panose="020F0502020204030204"/>
                          <a:ea typeface="Calibri" panose="020F0502020204030204"/>
                        </a:rPr>
                        <a:t>8530757.297</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E2EFDA"/>
                    </a:solidFill>
                  </a:tcPr>
                </a:tc>
                <a:tc>
                  <a:txBody>
                    <a:bodyPr/>
                    <a:p>
                      <a:pPr marL="6350" indent="0" algn="ctr" fontAlgn="ctr"/>
                      <a:r>
                        <a:rPr lang="en-US" altLang="zh-CN" sz="400" b="0" i="0">
                          <a:solidFill>
                            <a:srgbClr val="000000"/>
                          </a:solidFill>
                          <a:latin typeface="Calibri" panose="020F0502020204030204"/>
                          <a:ea typeface="Calibri" panose="020F0502020204030204"/>
                        </a:rPr>
                        <a:t>2920.746017</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E2EFDA"/>
                    </a:solidFill>
                  </a:tcPr>
                </a:tc>
                <a:tc>
                  <a:txBody>
                    <a:bodyPr/>
                    <a:p>
                      <a:pPr marL="6350" indent="0" algn="ctr" fontAlgn="ctr"/>
                      <a:r>
                        <a:rPr lang="en-US" altLang="zh-CN" sz="400" b="0" i="0">
                          <a:solidFill>
                            <a:srgbClr val="000000"/>
                          </a:solidFill>
                          <a:latin typeface="Calibri" panose="020F0502020204030204"/>
                          <a:ea typeface="Calibri" panose="020F0502020204030204"/>
                        </a:rPr>
                        <a:t>134901.55</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E2EFDA"/>
                    </a:solidFill>
                  </a:tcPr>
                </a:tc>
                <a:tc>
                  <a:txBody>
                    <a:bodyPr/>
                    <a:p>
                      <a:pPr marL="6350" indent="0" algn="ctr" fontAlgn="ctr"/>
                      <a:r>
                        <a:rPr lang="en-US" altLang="zh-CN" sz="400" b="0" i="0">
                          <a:solidFill>
                            <a:srgbClr val="000000"/>
                          </a:solidFill>
                          <a:latin typeface="Calibri" panose="020F0502020204030204"/>
                          <a:ea typeface="Calibri" panose="020F0502020204030204"/>
                        </a:rPr>
                        <a:t>-45.2841642</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E2EFDA"/>
                    </a:solidFill>
                  </a:tcPr>
                </a:tc>
                <a:tc>
                  <a:txBody>
                    <a:bodyPr/>
                    <a:p>
                      <a:pPr marL="6350" indent="0" algn="ctr" fontAlgn="ctr"/>
                      <a:r>
                        <a:rPr lang="en-US" altLang="zh-CN" sz="400" b="0" i="0">
                          <a:solidFill>
                            <a:srgbClr val="000000"/>
                          </a:solidFill>
                          <a:latin typeface="Calibri" panose="020F0502020204030204"/>
                          <a:ea typeface="Calibri" panose="020F0502020204030204"/>
                        </a:rPr>
                        <a:t>2050.474189</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E2EFDA"/>
                    </a:solidFill>
                  </a:tcPr>
                </a:tc>
                <a:tc>
                  <a:txBody>
                    <a:bodyPr/>
                    <a:p>
                      <a:pPr marL="6350" indent="0" algn="l" fontAlgn="ctr"/>
                      <a:r>
                        <a:rPr lang="en-US" altLang="zh-CN" sz="400" b="0" i="0">
                          <a:solidFill>
                            <a:srgbClr val="000000"/>
                          </a:solidFill>
                          <a:latin typeface="Calibri" panose="020F0502020204030204"/>
                          <a:ea typeface="Calibri" panose="020F0502020204030204"/>
                        </a:rPr>
                        <a:t>Very high negative skewness (-45.28) and extremely high kurtosis (2050.47) indicate extreme outliers.</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E2EFDA"/>
                    </a:solidFill>
                  </a:tcPr>
                </a:tc>
                <a:tc>
                  <a:txBody>
                    <a:bodyPr/>
                    <a:p>
                      <a:pPr marL="6350" indent="0" algn="l" fontAlgn="ctr"/>
                      <a:r>
                        <a:rPr lang="en-US" altLang="zh-CN" sz="400" b="0" i="0">
                          <a:solidFill>
                            <a:srgbClr val="000000"/>
                          </a:solidFill>
                          <a:latin typeface="Calibri" panose="020F0502020204030204"/>
                          <a:ea typeface="Calibri" panose="020F0502020204030204"/>
                        </a:rPr>
                        <a:t>The mean, median, and mode being highly variable suggest significant variations in time between taps, requiring careful monitoring to improve process efficiency and reduce costs. The extremely high skewness and kurtosis highlight rare but extreme values that need close attention.</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E2EFDA"/>
                    </a:solidFill>
                  </a:tcPr>
                </a:tc>
              </a:tr>
              <a:tr h="295910">
                <a:tc>
                  <a:txBody>
                    <a:bodyPr/>
                    <a:p>
                      <a:pPr marL="6350" indent="0" algn="l" fontAlgn="ctr"/>
                      <a:r>
                        <a:rPr lang="en-US" altLang="zh-CN" sz="400" b="0" i="0">
                          <a:solidFill>
                            <a:srgbClr val="000000"/>
                          </a:solidFill>
                          <a:latin typeface="Arial" panose="020B0604020202020204"/>
                          <a:ea typeface="Arial" panose="020B0604020202020204"/>
                        </a:rPr>
                        <a:t>TT_TIME (Total Cycle Time Including Breakdown)</a:t>
                      </a:r>
                      <a:endParaRPr lang="en-US" altLang="zh-CN" sz="400" b="0" i="0">
                        <a:solidFill>
                          <a:srgbClr val="000000"/>
                        </a:solidFill>
                        <a:latin typeface="Arial" panose="020B0604020202020204"/>
                        <a:ea typeface="Arial" panose="020B060402020202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E2EFDA"/>
                    </a:solidFill>
                  </a:tcPr>
                </a:tc>
                <a:tc>
                  <a:txBody>
                    <a:bodyPr/>
                    <a:p>
                      <a:pPr marL="6350" indent="0" algn="l" fontAlgn="ctr"/>
                      <a:r>
                        <a:rPr lang="en-US" altLang="zh-CN" sz="400" b="0" i="0">
                          <a:solidFill>
                            <a:srgbClr val="000000"/>
                          </a:solidFill>
                          <a:latin typeface="Arial" panose="020B0604020202020204"/>
                          <a:ea typeface="Arial" panose="020B0604020202020204"/>
                        </a:rPr>
                        <a:t>Total time for a heat, including breakdowns</a:t>
                      </a:r>
                      <a:endParaRPr lang="en-US" altLang="zh-CN" sz="400" b="0" i="0">
                        <a:solidFill>
                          <a:srgbClr val="000000"/>
                        </a:solidFill>
                        <a:latin typeface="Arial" panose="020B0604020202020204"/>
                        <a:ea typeface="Arial" panose="020B060402020202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E2EFDA"/>
                    </a:solidFill>
                  </a:tcPr>
                </a:tc>
                <a:tc>
                  <a:txBody>
                    <a:bodyPr/>
                    <a:p>
                      <a:pPr marL="6350" indent="0" algn="ctr" fontAlgn="ctr"/>
                      <a:r>
                        <a:rPr lang="en-US" altLang="zh-CN" sz="400" b="0" i="0">
                          <a:solidFill>
                            <a:srgbClr val="000000"/>
                          </a:solidFill>
                          <a:latin typeface="Calibri" panose="020F0502020204030204"/>
                          <a:ea typeface="Calibri" panose="020F0502020204030204"/>
                        </a:rPr>
                        <a:t>-0.036959689</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E2EFDA"/>
                    </a:solidFill>
                  </a:tcPr>
                </a:tc>
                <a:tc>
                  <a:txBody>
                    <a:bodyPr/>
                    <a:p>
                      <a:pPr marL="6350" indent="0" algn="ctr" fontAlgn="ctr"/>
                      <a:r>
                        <a:rPr lang="en-US" altLang="zh-CN" sz="400" b="0" i="0">
                          <a:solidFill>
                            <a:srgbClr val="000000"/>
                          </a:solidFill>
                          <a:latin typeface="Calibri" panose="020F0502020204030204"/>
                          <a:ea typeface="Calibri" panose="020F0502020204030204"/>
                        </a:rPr>
                        <a:t>54.2</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E2EFDA"/>
                    </a:solidFill>
                  </a:tcPr>
                </a:tc>
                <a:tc>
                  <a:txBody>
                    <a:bodyPr/>
                    <a:p>
                      <a:pPr marL="6350" indent="0" algn="ctr" fontAlgn="ctr"/>
                      <a:r>
                        <a:rPr lang="en-US" altLang="zh-CN" sz="400" b="0" i="0">
                          <a:solidFill>
                            <a:srgbClr val="000000"/>
                          </a:solidFill>
                          <a:latin typeface="Calibri" panose="020F0502020204030204"/>
                          <a:ea typeface="Calibri" panose="020F0502020204030204"/>
                        </a:rPr>
                        <a:t>0</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E2EFDA"/>
                    </a:solidFill>
                  </a:tcPr>
                </a:tc>
                <a:tc>
                  <a:txBody>
                    <a:bodyPr/>
                    <a:p>
                      <a:pPr marL="6350" indent="0" algn="ctr" fontAlgn="ctr"/>
                      <a:r>
                        <a:rPr lang="en-US" altLang="zh-CN" sz="400" b="0" i="0">
                          <a:solidFill>
                            <a:srgbClr val="000000"/>
                          </a:solidFill>
                          <a:latin typeface="Calibri" panose="020F0502020204030204"/>
                          <a:ea typeface="Calibri" panose="020F0502020204030204"/>
                        </a:rPr>
                        <a:t>8532448.569</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E2EFDA"/>
                    </a:solidFill>
                  </a:tcPr>
                </a:tc>
                <a:tc>
                  <a:txBody>
                    <a:bodyPr/>
                    <a:p>
                      <a:pPr marL="6350" indent="0" algn="ctr" fontAlgn="ctr"/>
                      <a:r>
                        <a:rPr lang="en-US" altLang="zh-CN" sz="400" b="0" i="0">
                          <a:solidFill>
                            <a:srgbClr val="000000"/>
                          </a:solidFill>
                          <a:latin typeface="Calibri" panose="020F0502020204030204"/>
                          <a:ea typeface="Calibri" panose="020F0502020204030204"/>
                        </a:rPr>
                        <a:t>2921.03553</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E2EFDA"/>
                    </a:solidFill>
                  </a:tcPr>
                </a:tc>
                <a:tc>
                  <a:txBody>
                    <a:bodyPr/>
                    <a:p>
                      <a:pPr marL="6350" indent="0" algn="ctr" fontAlgn="ctr"/>
                      <a:r>
                        <a:rPr lang="en-US" altLang="zh-CN" sz="400" b="0" i="0">
                          <a:solidFill>
                            <a:srgbClr val="000000"/>
                          </a:solidFill>
                          <a:latin typeface="Calibri" panose="020F0502020204030204"/>
                          <a:ea typeface="Calibri" panose="020F0502020204030204"/>
                        </a:rPr>
                        <a:t>135026.3667</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E2EFDA"/>
                    </a:solidFill>
                  </a:tcPr>
                </a:tc>
                <a:tc>
                  <a:txBody>
                    <a:bodyPr/>
                    <a:p>
                      <a:pPr marL="6350" indent="0" algn="ctr" fontAlgn="ctr"/>
                      <a:r>
                        <a:rPr lang="en-US" altLang="zh-CN" sz="400" b="0" i="0">
                          <a:solidFill>
                            <a:srgbClr val="000000"/>
                          </a:solidFill>
                          <a:latin typeface="Calibri" panose="020F0502020204030204"/>
                          <a:ea typeface="Calibri" panose="020F0502020204030204"/>
                        </a:rPr>
                        <a:t>-45.2735089</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E2EFDA"/>
                    </a:solidFill>
                  </a:tcPr>
                </a:tc>
                <a:tc>
                  <a:txBody>
                    <a:bodyPr/>
                    <a:p>
                      <a:pPr marL="6350" indent="0" algn="ctr" fontAlgn="ctr"/>
                      <a:r>
                        <a:rPr lang="en-US" altLang="zh-CN" sz="400" b="0" i="0">
                          <a:solidFill>
                            <a:srgbClr val="000000"/>
                          </a:solidFill>
                          <a:latin typeface="Calibri" panose="020F0502020204030204"/>
                          <a:ea typeface="Calibri" panose="020F0502020204030204"/>
                        </a:rPr>
                        <a:t>2049.838733</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E2EFDA"/>
                    </a:solidFill>
                  </a:tcPr>
                </a:tc>
                <a:tc>
                  <a:txBody>
                    <a:bodyPr/>
                    <a:p>
                      <a:pPr marL="6350" indent="0" algn="l" fontAlgn="ctr"/>
                      <a:r>
                        <a:rPr lang="en-US" altLang="zh-CN" sz="400" b="0" i="0">
                          <a:solidFill>
                            <a:srgbClr val="000000"/>
                          </a:solidFill>
                          <a:latin typeface="Calibri" panose="020F0502020204030204"/>
                          <a:ea typeface="Calibri" panose="020F0502020204030204"/>
                        </a:rPr>
                        <a:t>Very high negative skewness (-45.27) and extremely high kurtosis (2049.84) indicate extreme outliers.</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E2EFDA"/>
                    </a:solidFill>
                  </a:tcPr>
                </a:tc>
                <a:tc>
                  <a:txBody>
                    <a:bodyPr/>
                    <a:p>
                      <a:pPr marL="6350" indent="0" algn="l" fontAlgn="ctr"/>
                      <a:r>
                        <a:rPr lang="en-US" altLang="zh-CN" sz="400" b="0" i="0">
                          <a:solidFill>
                            <a:srgbClr val="000000"/>
                          </a:solidFill>
                          <a:latin typeface="Calibri" panose="020F0502020204030204"/>
                          <a:ea typeface="Calibri" panose="020F0502020204030204"/>
                        </a:rPr>
                        <a:t>The mean, median, and mode being highly variable suggest significant variations in total heat time, requiring careful monitoring to improve process efficiency and reduce costs. The extremely high skewness and kurtosis highlight rare but extreme values that need close attention.</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E2EFDA"/>
                    </a:solidFill>
                  </a:tcPr>
                </a:tc>
              </a:tr>
              <a:tr h="295910">
                <a:tc>
                  <a:txBody>
                    <a:bodyPr/>
                    <a:p>
                      <a:pPr marL="6350" indent="0" algn="l" fontAlgn="ctr"/>
                      <a:r>
                        <a:rPr lang="en-US" altLang="zh-CN" sz="400" b="0" i="0">
                          <a:solidFill>
                            <a:srgbClr val="000000"/>
                          </a:solidFill>
                          <a:latin typeface="Arial" panose="020B0604020202020204"/>
                          <a:ea typeface="Arial" panose="020B0604020202020204"/>
                        </a:rPr>
                        <a:t>POW_ON_TIME</a:t>
                      </a:r>
                      <a:endParaRPr lang="en-US" altLang="zh-CN" sz="400" b="0" i="0">
                        <a:solidFill>
                          <a:srgbClr val="000000"/>
                        </a:solidFill>
                        <a:latin typeface="Arial" panose="020B0604020202020204"/>
                        <a:ea typeface="Arial" panose="020B060402020202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E2EFDA"/>
                    </a:solidFill>
                  </a:tcPr>
                </a:tc>
                <a:tc>
                  <a:txBody>
                    <a:bodyPr/>
                    <a:p>
                      <a:pPr marL="6350" indent="0" algn="l" fontAlgn="ctr"/>
                      <a:r>
                        <a:rPr lang="en-US" altLang="zh-CN" sz="400" b="0" i="0">
                          <a:solidFill>
                            <a:srgbClr val="000000"/>
                          </a:solidFill>
                          <a:latin typeface="Arial" panose="020B0604020202020204"/>
                          <a:ea typeface="Arial" panose="020B0604020202020204"/>
                        </a:rPr>
                        <a:t>Time the electrical power is on</a:t>
                      </a:r>
                      <a:endParaRPr lang="en-US" altLang="zh-CN" sz="400" b="0" i="0">
                        <a:solidFill>
                          <a:srgbClr val="000000"/>
                        </a:solidFill>
                        <a:latin typeface="Arial" panose="020B0604020202020204"/>
                        <a:ea typeface="Arial" panose="020B060402020202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E2EFDA"/>
                    </a:solidFill>
                  </a:tcPr>
                </a:tc>
                <a:tc>
                  <a:txBody>
                    <a:bodyPr/>
                    <a:p>
                      <a:pPr marL="6350" indent="0" algn="ctr" fontAlgn="ctr"/>
                      <a:r>
                        <a:rPr lang="en-US" altLang="zh-CN" sz="400" b="0" i="0">
                          <a:solidFill>
                            <a:srgbClr val="000000"/>
                          </a:solidFill>
                          <a:latin typeface="Calibri" panose="020F0502020204030204"/>
                          <a:ea typeface="Calibri" panose="020F0502020204030204"/>
                        </a:rPr>
                        <a:t>2.02309E+13</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E2EFDA"/>
                    </a:solidFill>
                  </a:tcPr>
                </a:tc>
                <a:tc>
                  <a:txBody>
                    <a:bodyPr/>
                    <a:p>
                      <a:pPr marL="6350" indent="0" algn="ctr" fontAlgn="ctr"/>
                      <a:r>
                        <a:rPr lang="en-US" altLang="zh-CN" sz="400" b="0" i="0">
                          <a:solidFill>
                            <a:srgbClr val="000000"/>
                          </a:solidFill>
                          <a:latin typeface="Calibri" panose="020F0502020204030204"/>
                          <a:ea typeface="Calibri" panose="020F0502020204030204"/>
                        </a:rPr>
                        <a:t>2.02309E+13</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E2EFDA"/>
                    </a:solidFill>
                  </a:tcPr>
                </a:tc>
                <a:tc>
                  <a:txBody>
                    <a:bodyPr/>
                    <a:p>
                      <a:pPr marL="6350" indent="0" algn="ctr" fontAlgn="ctr"/>
                      <a:r>
                        <a:rPr lang="en-US" altLang="zh-CN" sz="400" b="0" i="0">
                          <a:solidFill>
                            <a:srgbClr val="000000"/>
                          </a:solidFill>
                          <a:latin typeface="Calibri" panose="020F0502020204030204"/>
                          <a:ea typeface="Calibri" panose="020F0502020204030204"/>
                        </a:rPr>
                        <a:t>9/1/2023 0:28</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E2EFDA"/>
                    </a:solidFill>
                  </a:tcPr>
                </a:tc>
                <a:tc>
                  <a:txBody>
                    <a:bodyPr/>
                    <a:p>
                      <a:pPr marL="6350" indent="0" algn="ctr" fontAlgn="ctr"/>
                      <a:r>
                        <a:rPr lang="en-US" altLang="zh-CN" sz="400" b="0" i="0">
                          <a:solidFill>
                            <a:srgbClr val="000000"/>
                          </a:solidFill>
                          <a:latin typeface="Calibri" panose="020F0502020204030204"/>
                          <a:ea typeface="Calibri" panose="020F0502020204030204"/>
                        </a:rPr>
                        <a:t>6.89E+15</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E2EFDA"/>
                    </a:solidFill>
                  </a:tcPr>
                </a:tc>
                <a:tc>
                  <a:txBody>
                    <a:bodyPr/>
                    <a:p>
                      <a:pPr marL="6350" indent="0" algn="ctr" fontAlgn="ctr"/>
                      <a:r>
                        <a:rPr lang="en-US" altLang="zh-CN" sz="400" b="0" i="0">
                          <a:solidFill>
                            <a:srgbClr val="000000"/>
                          </a:solidFill>
                          <a:latin typeface="Calibri" panose="020F0502020204030204"/>
                          <a:ea typeface="Calibri" panose="020F0502020204030204"/>
                        </a:rPr>
                        <a:t>83031434.85</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E2EFDA"/>
                    </a:solidFill>
                  </a:tcPr>
                </a:tc>
                <a:tc>
                  <a:txBody>
                    <a:bodyPr/>
                    <a:p>
                      <a:pPr marL="6350" indent="0" algn="ctr" fontAlgn="ctr"/>
                      <a:r>
                        <a:rPr lang="en-US" altLang="zh-CN" sz="400" b="0" i="0">
                          <a:solidFill>
                            <a:srgbClr val="000000"/>
                          </a:solidFill>
                          <a:latin typeface="Calibri" panose="020F0502020204030204"/>
                          <a:ea typeface="Calibri" panose="020F0502020204030204"/>
                        </a:rPr>
                        <a:t>230232886</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E2EFDA"/>
                    </a:solidFill>
                  </a:tcPr>
                </a:tc>
                <a:tc>
                  <a:txBody>
                    <a:bodyPr/>
                    <a:p>
                      <a:pPr marL="6350" indent="0" algn="ctr" fontAlgn="ctr"/>
                      <a:r>
                        <a:rPr lang="en-US" altLang="zh-CN" sz="400" b="0" i="0">
                          <a:solidFill>
                            <a:srgbClr val="000000"/>
                          </a:solidFill>
                          <a:latin typeface="Calibri" panose="020F0502020204030204"/>
                          <a:ea typeface="Calibri" panose="020F0502020204030204"/>
                        </a:rPr>
                        <a:t>0.040535919</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E2EFDA"/>
                    </a:solidFill>
                  </a:tcPr>
                </a:tc>
                <a:tc>
                  <a:txBody>
                    <a:bodyPr/>
                    <a:p>
                      <a:pPr marL="6350" indent="0" algn="ctr" fontAlgn="ctr"/>
                      <a:r>
                        <a:rPr lang="en-US" altLang="zh-CN" sz="400" b="0" i="0">
                          <a:solidFill>
                            <a:srgbClr val="000000"/>
                          </a:solidFill>
                          <a:latin typeface="Calibri" panose="020F0502020204030204"/>
                          <a:ea typeface="Calibri" panose="020F0502020204030204"/>
                        </a:rPr>
                        <a:t>-1.505211794</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E2EFDA"/>
                    </a:solidFill>
                  </a:tcPr>
                </a:tc>
                <a:tc>
                  <a:txBody>
                    <a:bodyPr/>
                    <a:p>
                      <a:pPr marL="6350" indent="0" algn="l" fontAlgn="ctr"/>
                      <a:r>
                        <a:rPr lang="en-US" altLang="zh-CN" sz="400" b="0" i="0">
                          <a:solidFill>
                            <a:srgbClr val="000000"/>
                          </a:solidFill>
                          <a:latin typeface="Calibri" panose="020F0502020204030204"/>
                          <a:ea typeface="Calibri" panose="020F0502020204030204"/>
                        </a:rPr>
                        <a:t>Nearly symmetric distribution with very low skewness (0.04) and negative kurtosis (-1.51).</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E2EFDA"/>
                    </a:solidFill>
                  </a:tcPr>
                </a:tc>
                <a:tc>
                  <a:txBody>
                    <a:bodyPr/>
                    <a:p>
                      <a:pPr marL="6350" indent="0" algn="l" fontAlgn="ctr"/>
                      <a:r>
                        <a:rPr lang="en-US" altLang="zh-CN" sz="400" b="0" i="0">
                          <a:solidFill>
                            <a:srgbClr val="000000"/>
                          </a:solidFill>
                          <a:latin typeface="Calibri" panose="020F0502020204030204"/>
                          <a:ea typeface="Calibri" panose="020F0502020204030204"/>
                        </a:rPr>
                        <a:t>The extremely high mean and near-zero skewness suggest consistent high power-on times, indicating a stable process. The negative kurtosis highlights the need for careful monitoring to maintain optimal conditions and reduce power consumption.</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E2EFDA"/>
                    </a:solidFill>
                  </a:tcPr>
                </a:tc>
              </a:tr>
              <a:tr h="295910">
                <a:tc>
                  <a:txBody>
                    <a:bodyPr/>
                    <a:p>
                      <a:pPr marL="6350" indent="0" algn="l" fontAlgn="ctr"/>
                      <a:r>
                        <a:rPr lang="en-US" altLang="zh-CN" sz="400" b="0" i="0">
                          <a:solidFill>
                            <a:srgbClr val="000000"/>
                          </a:solidFill>
                          <a:latin typeface="Arial" panose="020B0604020202020204"/>
                          <a:ea typeface="Arial" panose="020B0604020202020204"/>
                        </a:rPr>
                        <a:t>TAPPING_TIME</a:t>
                      </a:r>
                      <a:endParaRPr lang="en-US" altLang="zh-CN" sz="400" b="0" i="0">
                        <a:solidFill>
                          <a:srgbClr val="000000"/>
                        </a:solidFill>
                        <a:latin typeface="Arial" panose="020B0604020202020204"/>
                        <a:ea typeface="Arial" panose="020B060402020202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E2EFDA"/>
                    </a:solidFill>
                  </a:tcPr>
                </a:tc>
                <a:tc>
                  <a:txBody>
                    <a:bodyPr/>
                    <a:p>
                      <a:pPr marL="6350" indent="0" algn="l" fontAlgn="ctr"/>
                      <a:r>
                        <a:rPr lang="en-US" altLang="zh-CN" sz="400" b="0" i="0">
                          <a:solidFill>
                            <a:srgbClr val="000000"/>
                          </a:solidFill>
                          <a:latin typeface="Arial" panose="020B0604020202020204"/>
                          <a:ea typeface="Arial" panose="020B0604020202020204"/>
                        </a:rPr>
                        <a:t>Time it takes to tap the molten metal</a:t>
                      </a:r>
                      <a:endParaRPr lang="en-US" altLang="zh-CN" sz="400" b="0" i="0">
                        <a:solidFill>
                          <a:srgbClr val="000000"/>
                        </a:solidFill>
                        <a:latin typeface="Arial" panose="020B0604020202020204"/>
                        <a:ea typeface="Arial" panose="020B060402020202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E2EFDA"/>
                    </a:solidFill>
                  </a:tcPr>
                </a:tc>
                <a:tc>
                  <a:txBody>
                    <a:bodyPr/>
                    <a:p>
                      <a:pPr marL="6350" indent="0" algn="ctr" fontAlgn="ctr"/>
                      <a:r>
                        <a:rPr lang="en-US" altLang="zh-CN" sz="400" b="0" i="0">
                          <a:solidFill>
                            <a:srgbClr val="000000"/>
                          </a:solidFill>
                          <a:latin typeface="Calibri" panose="020F0502020204030204"/>
                          <a:ea typeface="Calibri" panose="020F0502020204030204"/>
                        </a:rPr>
                        <a:t>2.02309E+13</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E2EFDA"/>
                    </a:solidFill>
                  </a:tcPr>
                </a:tc>
                <a:tc>
                  <a:txBody>
                    <a:bodyPr/>
                    <a:p>
                      <a:pPr marL="6350" indent="0" algn="ctr" fontAlgn="ctr"/>
                      <a:r>
                        <a:rPr lang="en-US" altLang="zh-CN" sz="400" b="0" i="0">
                          <a:solidFill>
                            <a:srgbClr val="000000"/>
                          </a:solidFill>
                          <a:latin typeface="Calibri" panose="020F0502020204030204"/>
                          <a:ea typeface="Calibri" panose="020F0502020204030204"/>
                        </a:rPr>
                        <a:t>2.02309E+13</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E2EFDA"/>
                    </a:solidFill>
                  </a:tcPr>
                </a:tc>
                <a:tc>
                  <a:txBody>
                    <a:bodyPr/>
                    <a:p>
                      <a:pPr marL="6350" indent="0" algn="ctr" fontAlgn="ctr"/>
                      <a:r>
                        <a:rPr lang="en-US" altLang="zh-CN" sz="400" b="0" i="0">
                          <a:solidFill>
                            <a:srgbClr val="000000"/>
                          </a:solidFill>
                          <a:latin typeface="Calibri" panose="020F0502020204030204"/>
                          <a:ea typeface="Calibri" panose="020F0502020204030204"/>
                        </a:rPr>
                        <a:t>9/1/2023 1:27</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E2EFDA"/>
                    </a:solidFill>
                  </a:tcPr>
                </a:tc>
                <a:tc>
                  <a:txBody>
                    <a:bodyPr/>
                    <a:p>
                      <a:pPr marL="6350" indent="0" algn="ctr" fontAlgn="ctr"/>
                      <a:r>
                        <a:rPr lang="en-US" altLang="zh-CN" sz="400" b="0" i="0">
                          <a:solidFill>
                            <a:srgbClr val="000000"/>
                          </a:solidFill>
                          <a:latin typeface="Calibri" panose="020F0502020204030204"/>
                          <a:ea typeface="Calibri" panose="020F0502020204030204"/>
                        </a:rPr>
                        <a:t>6.91E+15</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E2EFDA"/>
                    </a:solidFill>
                  </a:tcPr>
                </a:tc>
                <a:tc>
                  <a:txBody>
                    <a:bodyPr/>
                    <a:p>
                      <a:pPr marL="6350" indent="0" algn="ctr" fontAlgn="ctr"/>
                      <a:r>
                        <a:rPr lang="en-US" altLang="zh-CN" sz="400" b="0" i="0">
                          <a:solidFill>
                            <a:srgbClr val="000000"/>
                          </a:solidFill>
                          <a:latin typeface="Calibri" panose="020F0502020204030204"/>
                          <a:ea typeface="Calibri" panose="020F0502020204030204"/>
                        </a:rPr>
                        <a:t>83096445.11</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E2EFDA"/>
                    </a:solidFill>
                  </a:tcPr>
                </a:tc>
                <a:tc>
                  <a:txBody>
                    <a:bodyPr/>
                    <a:p>
                      <a:pPr marL="6350" indent="0" algn="ctr" fontAlgn="ctr"/>
                      <a:r>
                        <a:rPr lang="en-US" altLang="zh-CN" sz="400" b="0" i="0">
                          <a:solidFill>
                            <a:srgbClr val="000000"/>
                          </a:solidFill>
                          <a:latin typeface="Calibri" panose="020F0502020204030204"/>
                          <a:ea typeface="Calibri" panose="020F0502020204030204"/>
                        </a:rPr>
                        <a:t>299992616</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E2EFDA"/>
                    </a:solidFill>
                  </a:tcPr>
                </a:tc>
                <a:tc>
                  <a:txBody>
                    <a:bodyPr/>
                    <a:p>
                      <a:pPr marL="6350" indent="0" algn="ctr" fontAlgn="ctr"/>
                      <a:r>
                        <a:rPr lang="en-US" altLang="zh-CN" sz="400" b="0" i="0">
                          <a:solidFill>
                            <a:srgbClr val="000000"/>
                          </a:solidFill>
                          <a:latin typeface="Calibri" panose="020F0502020204030204"/>
                          <a:ea typeface="Calibri" panose="020F0502020204030204"/>
                        </a:rPr>
                        <a:t>0.041978517</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E2EFDA"/>
                    </a:solidFill>
                  </a:tcPr>
                </a:tc>
                <a:tc>
                  <a:txBody>
                    <a:bodyPr/>
                    <a:p>
                      <a:pPr marL="6350" indent="0" algn="ctr" fontAlgn="ctr"/>
                      <a:r>
                        <a:rPr lang="en-US" altLang="zh-CN" sz="400" b="0" i="0">
                          <a:solidFill>
                            <a:srgbClr val="000000"/>
                          </a:solidFill>
                          <a:latin typeface="Calibri" panose="020F0502020204030204"/>
                          <a:ea typeface="Calibri" panose="020F0502020204030204"/>
                        </a:rPr>
                        <a:t>-1.499381514</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E2EFDA"/>
                    </a:solidFill>
                  </a:tcPr>
                </a:tc>
                <a:tc>
                  <a:txBody>
                    <a:bodyPr/>
                    <a:p>
                      <a:pPr marL="6350" indent="0" algn="l" fontAlgn="ctr"/>
                      <a:r>
                        <a:rPr lang="en-US" altLang="zh-CN" sz="400" b="0" i="0">
                          <a:solidFill>
                            <a:srgbClr val="000000"/>
                          </a:solidFill>
                          <a:latin typeface="Calibri" panose="020F0502020204030204"/>
                          <a:ea typeface="Calibri" panose="020F0502020204030204"/>
                        </a:rPr>
                        <a:t>Nearly symmetric distribution with very low skewness (0.04) and negative kurtosis (-1.50).</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E2EFDA"/>
                    </a:solidFill>
                  </a:tcPr>
                </a:tc>
                <a:tc>
                  <a:txBody>
                    <a:bodyPr/>
                    <a:p>
                      <a:pPr marL="6350" indent="0" algn="l" fontAlgn="ctr"/>
                      <a:r>
                        <a:rPr lang="en-US" altLang="zh-CN" sz="400" b="0" i="0">
                          <a:solidFill>
                            <a:srgbClr val="000000"/>
                          </a:solidFill>
                          <a:latin typeface="Calibri" panose="020F0502020204030204"/>
                          <a:ea typeface="Calibri" panose="020F0502020204030204"/>
                        </a:rPr>
                        <a:t>The extremely high mean and near-zero skewness suggest consistent high tapping times, indicating a stable process. The negative kurtosis highlights the need for careful monitoring to maintain optimal conditions and reduce power consumption.</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E2EFDA"/>
                    </a:solidFill>
                  </a:tcPr>
                </a:tc>
              </a:tr>
              <a:tr h="234950">
                <a:tc>
                  <a:txBody>
                    <a:bodyPr/>
                    <a:p>
                      <a:pPr marL="6350" indent="0" algn="l" fontAlgn="ctr"/>
                      <a:r>
                        <a:rPr lang="en-US" altLang="zh-CN" sz="400" b="0" i="0">
                          <a:solidFill>
                            <a:srgbClr val="000000"/>
                          </a:solidFill>
                          <a:latin typeface="Arial" panose="020B0604020202020204"/>
                          <a:ea typeface="Arial" panose="020B0604020202020204"/>
                        </a:rPr>
                        <a:t>ARCING_TIME</a:t>
                      </a:r>
                      <a:endParaRPr lang="en-US" altLang="zh-CN" sz="400" b="0" i="0">
                        <a:solidFill>
                          <a:srgbClr val="000000"/>
                        </a:solidFill>
                        <a:latin typeface="Arial" panose="020B0604020202020204"/>
                        <a:ea typeface="Arial" panose="020B060402020202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E2EFDA"/>
                    </a:solidFill>
                  </a:tcPr>
                </a:tc>
                <a:tc>
                  <a:txBody>
                    <a:bodyPr/>
                    <a:p>
                      <a:pPr marL="6350" indent="0" algn="l" fontAlgn="ctr"/>
                      <a:r>
                        <a:rPr lang="en-US" altLang="zh-CN" sz="400" b="0" i="0">
                          <a:solidFill>
                            <a:srgbClr val="000000"/>
                          </a:solidFill>
                          <a:latin typeface="Arial" panose="020B0604020202020204"/>
                          <a:ea typeface="Arial" panose="020B0604020202020204"/>
                        </a:rPr>
                        <a:t>Time the electric arc is on</a:t>
                      </a:r>
                      <a:endParaRPr lang="en-US" altLang="zh-CN" sz="400" b="0" i="0">
                        <a:solidFill>
                          <a:srgbClr val="000000"/>
                        </a:solidFill>
                        <a:latin typeface="Arial" panose="020B0604020202020204"/>
                        <a:ea typeface="Arial" panose="020B060402020202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E2EFDA"/>
                    </a:solidFill>
                  </a:tcPr>
                </a:tc>
                <a:tc>
                  <a:txBody>
                    <a:bodyPr/>
                    <a:p>
                      <a:pPr marL="6350" indent="0" algn="ctr" fontAlgn="ctr"/>
                      <a:r>
                        <a:rPr lang="en-US" altLang="zh-CN" sz="400" b="0" i="0">
                          <a:solidFill>
                            <a:srgbClr val="000000"/>
                          </a:solidFill>
                          <a:latin typeface="Calibri" panose="020F0502020204030204"/>
                          <a:ea typeface="Calibri" panose="020F0502020204030204"/>
                        </a:rPr>
                        <a:t>0</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E2EFDA"/>
                    </a:solidFill>
                  </a:tcPr>
                </a:tc>
                <a:tc>
                  <a:txBody>
                    <a:bodyPr/>
                    <a:p>
                      <a:pPr marL="6350" indent="0" algn="ctr" fontAlgn="ctr"/>
                      <a:r>
                        <a:rPr lang="en-US" altLang="zh-CN" sz="400" b="0" i="0">
                          <a:solidFill>
                            <a:srgbClr val="000000"/>
                          </a:solidFill>
                          <a:latin typeface="Calibri" panose="020F0502020204030204"/>
                          <a:ea typeface="Calibri" panose="020F0502020204030204"/>
                        </a:rPr>
                        <a:t>0</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E2EFDA"/>
                    </a:solidFill>
                  </a:tcPr>
                </a:tc>
                <a:tc>
                  <a:txBody>
                    <a:bodyPr/>
                    <a:p>
                      <a:pPr marL="6350" indent="0" algn="ctr" fontAlgn="ctr"/>
                      <a:r>
                        <a:rPr lang="en-US" altLang="zh-CN" sz="400" b="0" i="0">
                          <a:solidFill>
                            <a:srgbClr val="000000"/>
                          </a:solidFill>
                          <a:latin typeface="Calibri" panose="020F0502020204030204"/>
                          <a:ea typeface="Calibri" panose="020F0502020204030204"/>
                        </a:rPr>
                        <a:t>0</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E2EFDA"/>
                    </a:solidFill>
                  </a:tcPr>
                </a:tc>
                <a:tc>
                  <a:txBody>
                    <a:bodyPr/>
                    <a:p>
                      <a:pPr marL="6350" indent="0" algn="ctr" fontAlgn="ctr"/>
                      <a:r>
                        <a:rPr lang="en-US" altLang="zh-CN" sz="400" b="0" i="0">
                          <a:solidFill>
                            <a:srgbClr val="000000"/>
                          </a:solidFill>
                          <a:latin typeface="Calibri" panose="020F0502020204030204"/>
                          <a:ea typeface="Calibri" panose="020F0502020204030204"/>
                        </a:rPr>
                        <a:t>0</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E2EFDA"/>
                    </a:solidFill>
                  </a:tcPr>
                </a:tc>
                <a:tc>
                  <a:txBody>
                    <a:bodyPr/>
                    <a:p>
                      <a:pPr marL="6350" indent="0" algn="ctr" fontAlgn="ctr"/>
                      <a:r>
                        <a:rPr lang="en-US" altLang="zh-CN" sz="400" b="0" i="0">
                          <a:solidFill>
                            <a:srgbClr val="000000"/>
                          </a:solidFill>
                          <a:latin typeface="Calibri" panose="020F0502020204030204"/>
                          <a:ea typeface="Calibri" panose="020F0502020204030204"/>
                        </a:rPr>
                        <a:t>0</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E2EFDA"/>
                    </a:solidFill>
                  </a:tcPr>
                </a:tc>
                <a:tc>
                  <a:txBody>
                    <a:bodyPr/>
                    <a:p>
                      <a:pPr marL="6350" indent="0" algn="ctr" fontAlgn="ctr"/>
                      <a:r>
                        <a:rPr lang="en-US" altLang="zh-CN" sz="400" b="0" i="0">
                          <a:solidFill>
                            <a:srgbClr val="000000"/>
                          </a:solidFill>
                          <a:latin typeface="Calibri" panose="020F0502020204030204"/>
                          <a:ea typeface="Calibri" panose="020F0502020204030204"/>
                        </a:rPr>
                        <a:t>0</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E2EFDA"/>
                    </a:solidFill>
                  </a:tcPr>
                </a:tc>
                <a:tc>
                  <a:txBody>
                    <a:bodyPr/>
                    <a:p>
                      <a:pPr marL="6350" indent="0" algn="ctr" fontAlgn="ctr"/>
                      <a:r>
                        <a:rPr lang="en-US" altLang="zh-CN" sz="400" b="0" i="0">
                          <a:solidFill>
                            <a:srgbClr val="000000"/>
                          </a:solidFill>
                          <a:latin typeface="Calibri" panose="020F0502020204030204"/>
                          <a:ea typeface="Calibri" panose="020F0502020204030204"/>
                        </a:rPr>
                        <a:t>NULL</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E2EFDA"/>
                    </a:solidFill>
                  </a:tcPr>
                </a:tc>
                <a:tc>
                  <a:txBody>
                    <a:bodyPr/>
                    <a:p>
                      <a:pPr marL="6350" indent="0" algn="ctr" fontAlgn="ctr"/>
                      <a:r>
                        <a:rPr lang="en-US" altLang="zh-CN" sz="400" b="0" i="0">
                          <a:solidFill>
                            <a:srgbClr val="000000"/>
                          </a:solidFill>
                          <a:latin typeface="Calibri" panose="020F0502020204030204"/>
                          <a:ea typeface="Calibri" panose="020F0502020204030204"/>
                        </a:rPr>
                        <a:t>NULL</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E2EFDA"/>
                    </a:solidFill>
                  </a:tcPr>
                </a:tc>
                <a:tc>
                  <a:txBody>
                    <a:bodyPr/>
                    <a:p>
                      <a:pPr marL="6350" indent="0" algn="l" fontAlgn="ctr"/>
                      <a:r>
                        <a:rPr lang="en-US" altLang="zh-CN" sz="400" b="0" i="0">
                          <a:solidFill>
                            <a:srgbClr val="000000"/>
                          </a:solidFill>
                          <a:latin typeface="Calibri" panose="020F0502020204030204"/>
                          <a:ea typeface="Calibri" panose="020F0502020204030204"/>
                        </a:rPr>
                        <a:t>Data not available for analysis.</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E2EFDA"/>
                    </a:solidFill>
                  </a:tcPr>
                </a:tc>
                <a:tc>
                  <a:txBody>
                    <a:bodyPr/>
                    <a:p>
                      <a:pPr marL="6350" indent="0" algn="l" fontAlgn="ctr"/>
                      <a:r>
                        <a:rPr lang="en-US" altLang="zh-CN" sz="400" b="0" i="0">
                          <a:solidFill>
                            <a:srgbClr val="000000"/>
                          </a:solidFill>
                          <a:latin typeface="Calibri" panose="020F0502020204030204"/>
                          <a:ea typeface="Calibri" panose="020F0502020204030204"/>
                        </a:rPr>
                        <a:t>All values being 0 suggest no recorded data for electric arc time, which might indicate a data entry issue or non-applicable context. This needs further investigation to ensure accuracy in data recording.</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E2EFDA"/>
                    </a:solidFill>
                  </a:tcPr>
                </a:tc>
              </a:tr>
              <a:tr h="234950">
                <a:tc>
                  <a:txBody>
                    <a:bodyPr/>
                    <a:p>
                      <a:pPr marL="6350" indent="0" algn="l" fontAlgn="ctr"/>
                      <a:r>
                        <a:rPr lang="en-US" altLang="zh-CN" sz="400" b="0" i="0">
                          <a:solidFill>
                            <a:srgbClr val="000000"/>
                          </a:solidFill>
                          <a:latin typeface="Arial" panose="020B0604020202020204"/>
                          <a:ea typeface="Arial" panose="020B0604020202020204"/>
                        </a:rPr>
                        <a:t>DOWN_TIME</a:t>
                      </a:r>
                      <a:endParaRPr lang="en-US" altLang="zh-CN" sz="400" b="0" i="0">
                        <a:solidFill>
                          <a:srgbClr val="000000"/>
                        </a:solidFill>
                        <a:latin typeface="Arial" panose="020B0604020202020204"/>
                        <a:ea typeface="Arial" panose="020B060402020202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E2EFDA"/>
                    </a:solidFill>
                  </a:tcPr>
                </a:tc>
                <a:tc>
                  <a:txBody>
                    <a:bodyPr/>
                    <a:p>
                      <a:pPr marL="6350" indent="0" algn="l" fontAlgn="ctr"/>
                      <a:r>
                        <a:rPr lang="en-US" altLang="zh-CN" sz="400" b="0" i="0">
                          <a:solidFill>
                            <a:srgbClr val="000000"/>
                          </a:solidFill>
                          <a:latin typeface="Arial" panose="020B0604020202020204"/>
                          <a:ea typeface="Arial" panose="020B0604020202020204"/>
                        </a:rPr>
                        <a:t>Downtime of the furnace</a:t>
                      </a:r>
                      <a:endParaRPr lang="en-US" altLang="zh-CN" sz="400" b="0" i="0">
                        <a:solidFill>
                          <a:srgbClr val="000000"/>
                        </a:solidFill>
                        <a:latin typeface="Arial" panose="020B0604020202020204"/>
                        <a:ea typeface="Arial" panose="020B060402020202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E2EFDA"/>
                    </a:solidFill>
                  </a:tcPr>
                </a:tc>
                <a:tc>
                  <a:txBody>
                    <a:bodyPr/>
                    <a:p>
                      <a:pPr marL="6350" indent="0" algn="ctr" fontAlgn="ctr"/>
                      <a:r>
                        <a:rPr lang="en-US" altLang="zh-CN" sz="400" b="0" i="0">
                          <a:solidFill>
                            <a:srgbClr val="000000"/>
                          </a:solidFill>
                          <a:latin typeface="Calibri" panose="020F0502020204030204"/>
                          <a:ea typeface="Calibri" panose="020F0502020204030204"/>
                        </a:rPr>
                        <a:t>0</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E2EFDA"/>
                    </a:solidFill>
                  </a:tcPr>
                </a:tc>
                <a:tc>
                  <a:txBody>
                    <a:bodyPr/>
                    <a:p>
                      <a:pPr marL="6350" indent="0" algn="ctr" fontAlgn="ctr"/>
                      <a:r>
                        <a:rPr lang="en-US" altLang="zh-CN" sz="400" b="0" i="0">
                          <a:solidFill>
                            <a:srgbClr val="000000"/>
                          </a:solidFill>
                          <a:latin typeface="Calibri" panose="020F0502020204030204"/>
                          <a:ea typeface="Calibri" panose="020F0502020204030204"/>
                        </a:rPr>
                        <a:t>0</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E2EFDA"/>
                    </a:solidFill>
                  </a:tcPr>
                </a:tc>
                <a:tc>
                  <a:txBody>
                    <a:bodyPr/>
                    <a:p>
                      <a:pPr marL="6350" indent="0" algn="ctr" fontAlgn="ctr"/>
                      <a:r>
                        <a:rPr lang="en-US" altLang="zh-CN" sz="400" b="0" i="0">
                          <a:solidFill>
                            <a:srgbClr val="000000"/>
                          </a:solidFill>
                          <a:latin typeface="Calibri" panose="020F0502020204030204"/>
                          <a:ea typeface="Calibri" panose="020F0502020204030204"/>
                        </a:rPr>
                        <a:t>0</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E2EFDA"/>
                    </a:solidFill>
                  </a:tcPr>
                </a:tc>
                <a:tc>
                  <a:txBody>
                    <a:bodyPr/>
                    <a:p>
                      <a:pPr marL="6350" indent="0" algn="ctr" fontAlgn="ctr"/>
                      <a:r>
                        <a:rPr lang="en-US" altLang="zh-CN" sz="400" b="0" i="0">
                          <a:solidFill>
                            <a:srgbClr val="000000"/>
                          </a:solidFill>
                          <a:latin typeface="Calibri" panose="020F0502020204030204"/>
                          <a:ea typeface="Calibri" panose="020F0502020204030204"/>
                        </a:rPr>
                        <a:t>0</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E2EFDA"/>
                    </a:solidFill>
                  </a:tcPr>
                </a:tc>
                <a:tc>
                  <a:txBody>
                    <a:bodyPr/>
                    <a:p>
                      <a:pPr marL="6350" indent="0" algn="ctr" fontAlgn="ctr"/>
                      <a:r>
                        <a:rPr lang="en-US" altLang="zh-CN" sz="400" b="0" i="0">
                          <a:solidFill>
                            <a:srgbClr val="000000"/>
                          </a:solidFill>
                          <a:latin typeface="Calibri" panose="020F0502020204030204"/>
                          <a:ea typeface="Calibri" panose="020F0502020204030204"/>
                        </a:rPr>
                        <a:t>0</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E2EFDA"/>
                    </a:solidFill>
                  </a:tcPr>
                </a:tc>
                <a:tc>
                  <a:txBody>
                    <a:bodyPr/>
                    <a:p>
                      <a:pPr marL="6350" indent="0" algn="ctr" fontAlgn="ctr"/>
                      <a:r>
                        <a:rPr lang="en-US" altLang="zh-CN" sz="400" b="0" i="0">
                          <a:solidFill>
                            <a:srgbClr val="000000"/>
                          </a:solidFill>
                          <a:latin typeface="Calibri" panose="020F0502020204030204"/>
                          <a:ea typeface="Calibri" panose="020F0502020204030204"/>
                        </a:rPr>
                        <a:t>0</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E2EFDA"/>
                    </a:solidFill>
                  </a:tcPr>
                </a:tc>
                <a:tc>
                  <a:txBody>
                    <a:bodyPr/>
                    <a:p>
                      <a:pPr marL="6350" indent="0" algn="ctr" fontAlgn="ctr"/>
                      <a:r>
                        <a:rPr lang="en-US" altLang="zh-CN" sz="400" b="0" i="0">
                          <a:solidFill>
                            <a:srgbClr val="000000"/>
                          </a:solidFill>
                          <a:latin typeface="Calibri" panose="020F0502020204030204"/>
                          <a:ea typeface="Calibri" panose="020F0502020204030204"/>
                        </a:rPr>
                        <a:t>NULL</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E2EFDA"/>
                    </a:solidFill>
                  </a:tcPr>
                </a:tc>
                <a:tc>
                  <a:txBody>
                    <a:bodyPr/>
                    <a:p>
                      <a:pPr marL="6350" indent="0" algn="ctr" fontAlgn="ctr"/>
                      <a:r>
                        <a:rPr lang="en-US" altLang="zh-CN" sz="400" b="0" i="0">
                          <a:solidFill>
                            <a:srgbClr val="000000"/>
                          </a:solidFill>
                          <a:latin typeface="Calibri" panose="020F0502020204030204"/>
                          <a:ea typeface="Calibri" panose="020F0502020204030204"/>
                        </a:rPr>
                        <a:t>NULL</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E2EFDA"/>
                    </a:solidFill>
                  </a:tcPr>
                </a:tc>
                <a:tc>
                  <a:txBody>
                    <a:bodyPr/>
                    <a:p>
                      <a:pPr marL="6350" indent="0" algn="l" fontAlgn="ctr"/>
                      <a:r>
                        <a:rPr lang="en-US" altLang="zh-CN" sz="400" b="0" i="0">
                          <a:solidFill>
                            <a:srgbClr val="000000"/>
                          </a:solidFill>
                          <a:latin typeface="Calibri" panose="020F0502020204030204"/>
                          <a:ea typeface="Calibri" panose="020F0502020204030204"/>
                        </a:rPr>
                        <a:t>Data not available for analysis.</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E2EFDA"/>
                    </a:solidFill>
                  </a:tcPr>
                </a:tc>
                <a:tc>
                  <a:txBody>
                    <a:bodyPr/>
                    <a:p>
                      <a:pPr marL="6350" indent="0" algn="l" fontAlgn="ctr"/>
                      <a:r>
                        <a:rPr lang="en-US" altLang="zh-CN" sz="400" b="0" i="0">
                          <a:solidFill>
                            <a:srgbClr val="000000"/>
                          </a:solidFill>
                          <a:latin typeface="Calibri" panose="020F0502020204030204"/>
                          <a:ea typeface="Calibri" panose="020F0502020204030204"/>
                        </a:rPr>
                        <a:t>All values being 0 suggest no recorded downtime, which might indicate a data entry issue or a highly efficient process. This needs further investigation to ensure accuracy in data recording.</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E2EFDA"/>
                    </a:solidFill>
                  </a:tcPr>
                </a:tc>
              </a:tr>
              <a:tr h="234950">
                <a:tc>
                  <a:txBody>
                    <a:bodyPr/>
                    <a:p>
                      <a:pPr marL="6350" indent="0" algn="l" fontAlgn="ctr"/>
                      <a:r>
                        <a:rPr lang="en-US" altLang="zh-CN" sz="400" b="0" i="0">
                          <a:solidFill>
                            <a:srgbClr val="000000"/>
                          </a:solidFill>
                          <a:latin typeface="Arial" panose="020B0604020202020204"/>
                          <a:ea typeface="Arial" panose="020B0604020202020204"/>
                        </a:rPr>
                        <a:t>E1_CUR (Electrode 1 Current)</a:t>
                      </a:r>
                      <a:endParaRPr lang="en-US" altLang="zh-CN" sz="400" b="0" i="0">
                        <a:solidFill>
                          <a:srgbClr val="000000"/>
                        </a:solidFill>
                        <a:latin typeface="Arial" panose="020B0604020202020204"/>
                        <a:ea typeface="Arial" panose="020B060402020202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E2EFDA"/>
                    </a:solidFill>
                  </a:tcPr>
                </a:tc>
                <a:tc>
                  <a:txBody>
                    <a:bodyPr/>
                    <a:p>
                      <a:pPr marL="6350" indent="0" algn="l" fontAlgn="ctr"/>
                      <a:r>
                        <a:rPr lang="en-US" altLang="zh-CN" sz="400" b="0" i="0">
                          <a:solidFill>
                            <a:srgbClr val="000000"/>
                          </a:solidFill>
                          <a:latin typeface="Arial" panose="020B0604020202020204"/>
                          <a:ea typeface="Arial" panose="020B0604020202020204"/>
                        </a:rPr>
                        <a:t>Current flowing through electrode 1</a:t>
                      </a:r>
                      <a:endParaRPr lang="en-US" altLang="zh-CN" sz="400" b="0" i="0">
                        <a:solidFill>
                          <a:srgbClr val="000000"/>
                        </a:solidFill>
                        <a:latin typeface="Arial" panose="020B0604020202020204"/>
                        <a:ea typeface="Arial" panose="020B060402020202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E2EFDA"/>
                    </a:solidFill>
                  </a:tcPr>
                </a:tc>
                <a:tc>
                  <a:txBody>
                    <a:bodyPr/>
                    <a:p>
                      <a:pPr marL="6350" indent="0" algn="ctr" fontAlgn="ctr"/>
                      <a:r>
                        <a:rPr lang="en-US" altLang="zh-CN" sz="400" b="0" i="0">
                          <a:solidFill>
                            <a:srgbClr val="000000"/>
                          </a:solidFill>
                          <a:latin typeface="Calibri" panose="020F0502020204030204"/>
                          <a:ea typeface="Calibri" panose="020F0502020204030204"/>
                        </a:rPr>
                        <a:t>235.1918407</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E2EFDA"/>
                    </a:solidFill>
                  </a:tcPr>
                </a:tc>
                <a:tc>
                  <a:txBody>
                    <a:bodyPr/>
                    <a:p>
                      <a:pPr marL="6350" indent="0" algn="ctr" fontAlgn="ctr"/>
                      <a:r>
                        <a:rPr lang="en-US" altLang="zh-CN" sz="400" b="0" i="0">
                          <a:solidFill>
                            <a:srgbClr val="000000"/>
                          </a:solidFill>
                          <a:latin typeface="Calibri" panose="020F0502020204030204"/>
                          <a:ea typeface="Calibri" panose="020F0502020204030204"/>
                        </a:rPr>
                        <a:t>241.9</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E2EFDA"/>
                    </a:solidFill>
                  </a:tcPr>
                </a:tc>
                <a:tc>
                  <a:txBody>
                    <a:bodyPr/>
                    <a:p>
                      <a:pPr marL="6350" indent="0" algn="ctr" fontAlgn="ctr"/>
                      <a:r>
                        <a:rPr lang="en-US" altLang="zh-CN" sz="400" b="0" i="0">
                          <a:solidFill>
                            <a:srgbClr val="000000"/>
                          </a:solidFill>
                          <a:latin typeface="Calibri" panose="020F0502020204030204"/>
                          <a:ea typeface="Calibri" panose="020F0502020204030204"/>
                        </a:rPr>
                        <a:t>221.5</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E2EFDA"/>
                    </a:solidFill>
                  </a:tcPr>
                </a:tc>
                <a:tc>
                  <a:txBody>
                    <a:bodyPr/>
                    <a:p>
                      <a:pPr marL="6350" indent="0" algn="ctr" fontAlgn="ctr"/>
                      <a:r>
                        <a:rPr lang="en-US" altLang="zh-CN" sz="400" b="0" i="0">
                          <a:solidFill>
                            <a:srgbClr val="000000"/>
                          </a:solidFill>
                          <a:latin typeface="Calibri" panose="020F0502020204030204"/>
                          <a:ea typeface="Calibri" panose="020F0502020204030204"/>
                        </a:rPr>
                        <a:t>1854.584753</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E2EFDA"/>
                    </a:solidFill>
                  </a:tcPr>
                </a:tc>
                <a:tc>
                  <a:txBody>
                    <a:bodyPr/>
                    <a:p>
                      <a:pPr marL="6350" indent="0" algn="ctr" fontAlgn="ctr"/>
                      <a:r>
                        <a:rPr lang="en-US" altLang="zh-CN" sz="400" b="0" i="0">
                          <a:solidFill>
                            <a:srgbClr val="000000"/>
                          </a:solidFill>
                          <a:latin typeface="Calibri" panose="020F0502020204030204"/>
                          <a:ea typeface="Calibri" panose="020F0502020204030204"/>
                        </a:rPr>
                        <a:t>43.06489003</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E2EFDA"/>
                    </a:solidFill>
                  </a:tcPr>
                </a:tc>
                <a:tc>
                  <a:txBody>
                    <a:bodyPr/>
                    <a:p>
                      <a:pPr marL="6350" indent="0" algn="ctr" fontAlgn="ctr"/>
                      <a:r>
                        <a:rPr lang="en-US" altLang="zh-CN" sz="400" b="0" i="0">
                          <a:solidFill>
                            <a:srgbClr val="000000"/>
                          </a:solidFill>
                          <a:latin typeface="Calibri" panose="020F0502020204030204"/>
                          <a:ea typeface="Calibri" panose="020F0502020204030204"/>
                        </a:rPr>
                        <a:t>304</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E2EFDA"/>
                    </a:solidFill>
                  </a:tcPr>
                </a:tc>
                <a:tc>
                  <a:txBody>
                    <a:bodyPr/>
                    <a:p>
                      <a:pPr marL="6350" indent="0" algn="ctr" fontAlgn="ctr"/>
                      <a:r>
                        <a:rPr lang="en-US" altLang="zh-CN" sz="400" b="0" i="0">
                          <a:solidFill>
                            <a:srgbClr val="000000"/>
                          </a:solidFill>
                          <a:latin typeface="Calibri" panose="020F0502020204030204"/>
                          <a:ea typeface="Calibri" panose="020F0502020204030204"/>
                        </a:rPr>
                        <a:t>-1.615879846</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E2EFDA"/>
                    </a:solidFill>
                  </a:tcPr>
                </a:tc>
                <a:tc>
                  <a:txBody>
                    <a:bodyPr/>
                    <a:p>
                      <a:pPr marL="6350" indent="0" algn="ctr" fontAlgn="ctr"/>
                      <a:r>
                        <a:rPr lang="en-US" altLang="zh-CN" sz="400" b="0" i="0">
                          <a:solidFill>
                            <a:srgbClr val="000000"/>
                          </a:solidFill>
                          <a:latin typeface="Calibri" panose="020F0502020204030204"/>
                          <a:ea typeface="Calibri" panose="020F0502020204030204"/>
                        </a:rPr>
                        <a:t>4.002878709</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E2EFDA"/>
                    </a:solidFill>
                  </a:tcPr>
                </a:tc>
                <a:tc>
                  <a:txBody>
                    <a:bodyPr/>
                    <a:p>
                      <a:pPr marL="6350" indent="0" algn="l" fontAlgn="ctr"/>
                      <a:r>
                        <a:rPr lang="en-US" altLang="zh-CN" sz="400" b="0" i="0">
                          <a:solidFill>
                            <a:srgbClr val="000000"/>
                          </a:solidFill>
                          <a:latin typeface="Calibri" panose="020F0502020204030204"/>
                          <a:ea typeface="Calibri" panose="020F0502020204030204"/>
                        </a:rPr>
                        <a:t>Negative skewness (-1.62) and moderate kurtosis (4.00) suggest some variability.</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E2EFDA"/>
                    </a:solidFill>
                  </a:tcPr>
                </a:tc>
                <a:tc>
                  <a:txBody>
                    <a:bodyPr/>
                    <a:p>
                      <a:pPr marL="6350" indent="0" algn="l" fontAlgn="ctr"/>
                      <a:r>
                        <a:rPr lang="en-US" altLang="zh-CN" sz="400" b="0" i="0">
                          <a:solidFill>
                            <a:srgbClr val="000000"/>
                          </a:solidFill>
                          <a:latin typeface="Calibri" panose="020F0502020204030204"/>
                          <a:ea typeface="Calibri" panose="020F0502020204030204"/>
                        </a:rPr>
                        <a:t>The high mean and negative skewness suggest consistent high current flow, indicating a stable process. The moderate kurtosis highlights occasional variations that need monitoring to maintain optimal conditions.</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E2EFDA"/>
                    </a:solidFill>
                  </a:tcPr>
                </a:tc>
              </a:tr>
              <a:tr h="234950">
                <a:tc>
                  <a:txBody>
                    <a:bodyPr/>
                    <a:p>
                      <a:pPr marL="6350" indent="0" algn="l" fontAlgn="ctr"/>
                      <a:r>
                        <a:rPr lang="en-US" altLang="zh-CN" sz="400" b="0" i="0">
                          <a:solidFill>
                            <a:srgbClr val="000000"/>
                          </a:solidFill>
                          <a:latin typeface="Arial" panose="020B0604020202020204"/>
                          <a:ea typeface="Arial" panose="020B0604020202020204"/>
                        </a:rPr>
                        <a:t>E2_CUR (Electrode 2 Current)</a:t>
                      </a:r>
                      <a:endParaRPr lang="en-US" altLang="zh-CN" sz="400" b="0" i="0">
                        <a:solidFill>
                          <a:srgbClr val="000000"/>
                        </a:solidFill>
                        <a:latin typeface="Arial" panose="020B0604020202020204"/>
                        <a:ea typeface="Arial" panose="020B060402020202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E2EFDA"/>
                    </a:solidFill>
                  </a:tcPr>
                </a:tc>
                <a:tc>
                  <a:txBody>
                    <a:bodyPr/>
                    <a:p>
                      <a:pPr marL="6350" indent="0" algn="l" fontAlgn="ctr"/>
                      <a:r>
                        <a:rPr lang="en-US" altLang="zh-CN" sz="400" b="0" i="0">
                          <a:solidFill>
                            <a:srgbClr val="000000"/>
                          </a:solidFill>
                          <a:latin typeface="Arial" panose="020B0604020202020204"/>
                          <a:ea typeface="Arial" panose="020B0604020202020204"/>
                        </a:rPr>
                        <a:t>Current flowing through electrode 2</a:t>
                      </a:r>
                      <a:endParaRPr lang="en-US" altLang="zh-CN" sz="400" b="0" i="0">
                        <a:solidFill>
                          <a:srgbClr val="000000"/>
                        </a:solidFill>
                        <a:latin typeface="Arial" panose="020B0604020202020204"/>
                        <a:ea typeface="Arial" panose="020B060402020202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E2EFDA"/>
                    </a:solidFill>
                  </a:tcPr>
                </a:tc>
                <a:tc>
                  <a:txBody>
                    <a:bodyPr/>
                    <a:p>
                      <a:pPr marL="6350" indent="0" algn="ctr" fontAlgn="ctr"/>
                      <a:r>
                        <a:rPr lang="en-US" altLang="zh-CN" sz="400" b="0" i="0">
                          <a:solidFill>
                            <a:srgbClr val="000000"/>
                          </a:solidFill>
                          <a:latin typeface="Calibri" panose="020F0502020204030204"/>
                          <a:ea typeface="Calibri" panose="020F0502020204030204"/>
                        </a:rPr>
                        <a:t>226.7957747</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E2EFDA"/>
                    </a:solidFill>
                  </a:tcPr>
                </a:tc>
                <a:tc>
                  <a:txBody>
                    <a:bodyPr/>
                    <a:p>
                      <a:pPr marL="6350" indent="0" algn="ctr" fontAlgn="ctr"/>
                      <a:r>
                        <a:rPr lang="en-US" altLang="zh-CN" sz="400" b="0" i="0">
                          <a:solidFill>
                            <a:srgbClr val="000000"/>
                          </a:solidFill>
                          <a:latin typeface="Calibri" panose="020F0502020204030204"/>
                          <a:ea typeface="Calibri" panose="020F0502020204030204"/>
                        </a:rPr>
                        <a:t>234</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E2EFDA"/>
                    </a:solidFill>
                  </a:tcPr>
                </a:tc>
                <a:tc>
                  <a:txBody>
                    <a:bodyPr/>
                    <a:p>
                      <a:pPr marL="6350" indent="0" algn="ctr" fontAlgn="ctr"/>
                      <a:r>
                        <a:rPr lang="en-US" altLang="zh-CN" sz="400" b="0" i="0">
                          <a:solidFill>
                            <a:srgbClr val="000000"/>
                          </a:solidFill>
                          <a:latin typeface="Calibri" panose="020F0502020204030204"/>
                          <a:ea typeface="Calibri" panose="020F0502020204030204"/>
                        </a:rPr>
                        <a:t>223.5</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E2EFDA"/>
                    </a:solidFill>
                  </a:tcPr>
                </a:tc>
                <a:tc>
                  <a:txBody>
                    <a:bodyPr/>
                    <a:p>
                      <a:pPr marL="6350" indent="0" algn="ctr" fontAlgn="ctr"/>
                      <a:r>
                        <a:rPr lang="en-US" altLang="zh-CN" sz="400" b="0" i="0">
                          <a:solidFill>
                            <a:srgbClr val="000000"/>
                          </a:solidFill>
                          <a:latin typeface="Calibri" panose="020F0502020204030204"/>
                          <a:ea typeface="Calibri" panose="020F0502020204030204"/>
                        </a:rPr>
                        <a:t>1238.452911</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E2EFDA"/>
                    </a:solidFill>
                  </a:tcPr>
                </a:tc>
                <a:tc>
                  <a:txBody>
                    <a:bodyPr/>
                    <a:p>
                      <a:pPr marL="6350" indent="0" algn="ctr" fontAlgn="ctr"/>
                      <a:r>
                        <a:rPr lang="en-US" altLang="zh-CN" sz="400" b="0" i="0">
                          <a:solidFill>
                            <a:srgbClr val="000000"/>
                          </a:solidFill>
                          <a:latin typeface="Calibri" panose="020F0502020204030204"/>
                          <a:ea typeface="Calibri" panose="020F0502020204030204"/>
                        </a:rPr>
                        <a:t>35.19165968</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E2EFDA"/>
                    </a:solidFill>
                  </a:tcPr>
                </a:tc>
                <a:tc>
                  <a:txBody>
                    <a:bodyPr/>
                    <a:p>
                      <a:pPr marL="6350" indent="0" algn="ctr" fontAlgn="ctr"/>
                      <a:r>
                        <a:rPr lang="en-US" altLang="zh-CN" sz="400" b="0" i="0">
                          <a:solidFill>
                            <a:srgbClr val="000000"/>
                          </a:solidFill>
                          <a:latin typeface="Calibri" panose="020F0502020204030204"/>
                          <a:ea typeface="Calibri" panose="020F0502020204030204"/>
                        </a:rPr>
                        <a:t>246.7</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E2EFDA"/>
                    </a:solidFill>
                  </a:tcPr>
                </a:tc>
                <a:tc>
                  <a:txBody>
                    <a:bodyPr/>
                    <a:p>
                      <a:pPr marL="6350" indent="0" algn="ctr" fontAlgn="ctr"/>
                      <a:r>
                        <a:rPr lang="en-US" altLang="zh-CN" sz="400" b="0" i="0">
                          <a:solidFill>
                            <a:srgbClr val="000000"/>
                          </a:solidFill>
                          <a:latin typeface="Calibri" panose="020F0502020204030204"/>
                          <a:ea typeface="Calibri" panose="020F0502020204030204"/>
                        </a:rPr>
                        <a:t>-2.397745403</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E2EFDA"/>
                    </a:solidFill>
                  </a:tcPr>
                </a:tc>
                <a:tc>
                  <a:txBody>
                    <a:bodyPr/>
                    <a:p>
                      <a:pPr marL="6350" indent="0" algn="ctr" fontAlgn="ctr"/>
                      <a:r>
                        <a:rPr lang="en-US" altLang="zh-CN" sz="400" b="0" i="0">
                          <a:solidFill>
                            <a:srgbClr val="000000"/>
                          </a:solidFill>
                          <a:latin typeface="Calibri" panose="020F0502020204030204"/>
                          <a:ea typeface="Calibri" panose="020F0502020204030204"/>
                        </a:rPr>
                        <a:t>6.788789516</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E2EFDA"/>
                    </a:solidFill>
                  </a:tcPr>
                </a:tc>
                <a:tc>
                  <a:txBody>
                    <a:bodyPr/>
                    <a:p>
                      <a:pPr marL="6350" indent="0" algn="l" fontAlgn="ctr"/>
                      <a:r>
                        <a:rPr lang="en-US" altLang="zh-CN" sz="400" b="0" i="0">
                          <a:solidFill>
                            <a:srgbClr val="000000"/>
                          </a:solidFill>
                          <a:latin typeface="Calibri" panose="020F0502020204030204"/>
                          <a:ea typeface="Calibri" panose="020F0502020204030204"/>
                        </a:rPr>
                        <a:t>High negative skewness (-2.40) and high kurtosis (6.79) indicate significant variability.</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E2EFDA"/>
                    </a:solidFill>
                  </a:tcPr>
                </a:tc>
                <a:tc>
                  <a:txBody>
                    <a:bodyPr/>
                    <a:p>
                      <a:pPr marL="6350" indent="0" algn="l" fontAlgn="ctr"/>
                      <a:r>
                        <a:rPr lang="en-US" altLang="zh-CN" sz="400" b="0" i="0">
                          <a:solidFill>
                            <a:srgbClr val="000000"/>
                          </a:solidFill>
                          <a:latin typeface="Calibri" panose="020F0502020204030204"/>
                          <a:ea typeface="Calibri" panose="020F0502020204030204"/>
                        </a:rPr>
                        <a:t>The high mean and negative skewness suggest consistent high current flow, indicating a stable process. The high kurtosis highlights occasional extreme values that need monitoring to maintain optimal conditions.</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E2EFDA"/>
                    </a:solidFill>
                  </a:tcPr>
                </a:tc>
              </a:tr>
              <a:tr h="234950">
                <a:tc>
                  <a:txBody>
                    <a:bodyPr/>
                    <a:p>
                      <a:pPr marL="6350" indent="0" algn="l" fontAlgn="ctr"/>
                      <a:r>
                        <a:rPr lang="en-US" altLang="zh-CN" sz="400" b="0" i="0">
                          <a:solidFill>
                            <a:srgbClr val="000000"/>
                          </a:solidFill>
                          <a:latin typeface="Arial" panose="020B0604020202020204"/>
                          <a:ea typeface="Arial" panose="020B0604020202020204"/>
                        </a:rPr>
                        <a:t>E3_CUR (Electrode 3 Current)</a:t>
                      </a:r>
                      <a:endParaRPr lang="en-US" altLang="zh-CN" sz="400" b="0" i="0">
                        <a:solidFill>
                          <a:srgbClr val="000000"/>
                        </a:solidFill>
                        <a:latin typeface="Arial" panose="020B0604020202020204"/>
                        <a:ea typeface="Arial" panose="020B060402020202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E2EFDA"/>
                    </a:solidFill>
                  </a:tcPr>
                </a:tc>
                <a:tc>
                  <a:txBody>
                    <a:bodyPr/>
                    <a:p>
                      <a:pPr marL="6350" indent="0" algn="l" fontAlgn="ctr"/>
                      <a:r>
                        <a:rPr lang="en-US" altLang="zh-CN" sz="400" b="0" i="0">
                          <a:solidFill>
                            <a:srgbClr val="000000"/>
                          </a:solidFill>
                          <a:latin typeface="Arial" panose="020B0604020202020204"/>
                          <a:ea typeface="Arial" panose="020B0604020202020204"/>
                        </a:rPr>
                        <a:t>Current flowing through electrode 3</a:t>
                      </a:r>
                      <a:endParaRPr lang="en-US" altLang="zh-CN" sz="400" b="0" i="0">
                        <a:solidFill>
                          <a:srgbClr val="000000"/>
                        </a:solidFill>
                        <a:latin typeface="Arial" panose="020B0604020202020204"/>
                        <a:ea typeface="Arial" panose="020B060402020202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E2EFDA"/>
                    </a:solidFill>
                  </a:tcPr>
                </a:tc>
                <a:tc>
                  <a:txBody>
                    <a:bodyPr/>
                    <a:p>
                      <a:pPr marL="6350" indent="0" algn="ctr" fontAlgn="ctr"/>
                      <a:r>
                        <a:rPr lang="en-US" altLang="zh-CN" sz="400" b="0" i="0">
                          <a:solidFill>
                            <a:srgbClr val="000000"/>
                          </a:solidFill>
                          <a:latin typeface="Calibri" panose="020F0502020204030204"/>
                          <a:ea typeface="Calibri" panose="020F0502020204030204"/>
                        </a:rPr>
                        <a:t>237.3360369</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E2EFDA"/>
                    </a:solidFill>
                  </a:tcPr>
                </a:tc>
                <a:tc>
                  <a:txBody>
                    <a:bodyPr/>
                    <a:p>
                      <a:pPr marL="6350" indent="0" algn="ctr" fontAlgn="ctr"/>
                      <a:r>
                        <a:rPr lang="en-US" altLang="zh-CN" sz="400" b="0" i="0">
                          <a:solidFill>
                            <a:srgbClr val="000000"/>
                          </a:solidFill>
                          <a:latin typeface="Calibri" panose="020F0502020204030204"/>
                          <a:ea typeface="Calibri" panose="020F0502020204030204"/>
                        </a:rPr>
                        <a:t>243.5</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E2EFDA"/>
                    </a:solidFill>
                  </a:tcPr>
                </a:tc>
                <a:tc>
                  <a:txBody>
                    <a:bodyPr/>
                    <a:p>
                      <a:pPr marL="6350" indent="0" algn="ctr" fontAlgn="ctr"/>
                      <a:r>
                        <a:rPr lang="en-US" altLang="zh-CN" sz="400" b="0" i="0">
                          <a:solidFill>
                            <a:srgbClr val="000000"/>
                          </a:solidFill>
                          <a:latin typeface="Calibri" panose="020F0502020204030204"/>
                          <a:ea typeface="Calibri" panose="020F0502020204030204"/>
                        </a:rPr>
                        <a:t>250.4</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E2EFDA"/>
                    </a:solidFill>
                  </a:tcPr>
                </a:tc>
                <a:tc>
                  <a:txBody>
                    <a:bodyPr/>
                    <a:p>
                      <a:pPr marL="6350" indent="0" algn="ctr" fontAlgn="ctr"/>
                      <a:r>
                        <a:rPr lang="en-US" altLang="zh-CN" sz="400" b="0" i="0">
                          <a:solidFill>
                            <a:srgbClr val="000000"/>
                          </a:solidFill>
                          <a:latin typeface="Calibri" panose="020F0502020204030204"/>
                          <a:ea typeface="Calibri" panose="020F0502020204030204"/>
                        </a:rPr>
                        <a:t>1542.544112</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E2EFDA"/>
                    </a:solidFill>
                  </a:tcPr>
                </a:tc>
                <a:tc>
                  <a:txBody>
                    <a:bodyPr/>
                    <a:p>
                      <a:pPr marL="6350" indent="0" algn="ctr" fontAlgn="ctr"/>
                      <a:r>
                        <a:rPr lang="en-US" altLang="zh-CN" sz="400" b="0" i="0">
                          <a:solidFill>
                            <a:srgbClr val="000000"/>
                          </a:solidFill>
                          <a:latin typeface="Calibri" panose="020F0502020204030204"/>
                          <a:ea typeface="Calibri" panose="020F0502020204030204"/>
                        </a:rPr>
                        <a:t>39.27523535</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E2EFDA"/>
                    </a:solidFill>
                  </a:tcPr>
                </a:tc>
                <a:tc>
                  <a:txBody>
                    <a:bodyPr/>
                    <a:p>
                      <a:pPr marL="6350" indent="0" algn="ctr" fontAlgn="ctr"/>
                      <a:r>
                        <a:rPr lang="en-US" altLang="zh-CN" sz="400" b="0" i="0">
                          <a:solidFill>
                            <a:srgbClr val="000000"/>
                          </a:solidFill>
                          <a:latin typeface="Calibri" panose="020F0502020204030204"/>
                          <a:ea typeface="Calibri" panose="020F0502020204030204"/>
                        </a:rPr>
                        <a:t>271.2</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E2EFDA"/>
                    </a:solidFill>
                  </a:tcPr>
                </a:tc>
                <a:tc>
                  <a:txBody>
                    <a:bodyPr/>
                    <a:p>
                      <a:pPr marL="6350" indent="0" algn="ctr" fontAlgn="ctr"/>
                      <a:r>
                        <a:rPr lang="en-US" altLang="zh-CN" sz="400" b="0" i="0">
                          <a:solidFill>
                            <a:srgbClr val="000000"/>
                          </a:solidFill>
                          <a:latin typeface="Calibri" panose="020F0502020204030204"/>
                          <a:ea typeface="Calibri" panose="020F0502020204030204"/>
                        </a:rPr>
                        <a:t>-2.153590789</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E2EFDA"/>
                    </a:solidFill>
                  </a:tcPr>
                </a:tc>
                <a:tc>
                  <a:txBody>
                    <a:bodyPr/>
                    <a:p>
                      <a:pPr marL="6350" indent="0" algn="ctr" fontAlgn="ctr"/>
                      <a:r>
                        <a:rPr lang="en-US" altLang="zh-CN" sz="400" b="0" i="0">
                          <a:solidFill>
                            <a:srgbClr val="000000"/>
                          </a:solidFill>
                          <a:latin typeface="Calibri" panose="020F0502020204030204"/>
                          <a:ea typeface="Calibri" panose="020F0502020204030204"/>
                        </a:rPr>
                        <a:t>5.984001058</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E2EFDA"/>
                    </a:solidFill>
                  </a:tcPr>
                </a:tc>
                <a:tc>
                  <a:txBody>
                    <a:bodyPr/>
                    <a:p>
                      <a:pPr marL="6350" indent="0" algn="l" fontAlgn="ctr"/>
                      <a:r>
                        <a:rPr lang="en-US" altLang="zh-CN" sz="400" b="0" i="0">
                          <a:solidFill>
                            <a:srgbClr val="000000"/>
                          </a:solidFill>
                          <a:latin typeface="Calibri" panose="020F0502020204030204"/>
                          <a:ea typeface="Calibri" panose="020F0502020204030204"/>
                        </a:rPr>
                        <a:t>High negative skewness (-2.15) and high kurtosis (5.98) indicate significant variability.</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E2EFDA"/>
                    </a:solidFill>
                  </a:tcPr>
                </a:tc>
                <a:tc>
                  <a:txBody>
                    <a:bodyPr/>
                    <a:p>
                      <a:pPr marL="6350" indent="0" algn="l" fontAlgn="ctr"/>
                      <a:r>
                        <a:rPr lang="en-US" altLang="zh-CN" sz="400" b="0" i="0">
                          <a:solidFill>
                            <a:srgbClr val="000000"/>
                          </a:solidFill>
                          <a:latin typeface="Calibri" panose="020F0502020204030204"/>
                          <a:ea typeface="Calibri" panose="020F0502020204030204"/>
                        </a:rPr>
                        <a:t>The high mean and negative skewness suggest consistent high current flow, indicating a stable process. The high kurtosis highlights occasional extreme values that need monitoring to maintain optimal conditions.</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E2EFDA"/>
                    </a:solidFill>
                  </a:tcPr>
                </a:tc>
              </a:tr>
              <a:tr h="356870">
                <a:tc>
                  <a:txBody>
                    <a:bodyPr/>
                    <a:p>
                      <a:pPr marL="6350" indent="0" algn="l" fontAlgn="ctr"/>
                      <a:r>
                        <a:rPr lang="en-US" altLang="zh-CN" sz="400" b="0" i="0">
                          <a:solidFill>
                            <a:srgbClr val="000000"/>
                          </a:solidFill>
                          <a:latin typeface="Arial" panose="020B0604020202020204"/>
                          <a:ea typeface="Arial" panose="020B0604020202020204"/>
                        </a:rPr>
                        <a:t>SPOUT (Bottom Refractory Temperature)</a:t>
                      </a:r>
                      <a:endParaRPr lang="en-US" altLang="zh-CN" sz="400" b="0" i="0">
                        <a:solidFill>
                          <a:srgbClr val="000000"/>
                        </a:solidFill>
                        <a:latin typeface="Arial" panose="020B0604020202020204"/>
                        <a:ea typeface="Arial" panose="020B060402020202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E2EFDA"/>
                    </a:solidFill>
                  </a:tcPr>
                </a:tc>
                <a:tc>
                  <a:txBody>
                    <a:bodyPr/>
                    <a:p>
                      <a:pPr marL="6350" indent="0" algn="l" fontAlgn="ctr"/>
                      <a:r>
                        <a:rPr lang="en-US" altLang="zh-CN" sz="400" b="0" i="0">
                          <a:solidFill>
                            <a:srgbClr val="000000"/>
                          </a:solidFill>
                          <a:latin typeface="Arial" panose="020B0604020202020204"/>
                          <a:ea typeface="Arial" panose="020B0604020202020204"/>
                        </a:rPr>
                        <a:t>Temperature of the refractory lining at the bottom of the furnace</a:t>
                      </a:r>
                      <a:endParaRPr lang="en-US" altLang="zh-CN" sz="400" b="0" i="0">
                        <a:solidFill>
                          <a:srgbClr val="000000"/>
                        </a:solidFill>
                        <a:latin typeface="Arial" panose="020B0604020202020204"/>
                        <a:ea typeface="Arial" panose="020B060402020202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E2EFDA"/>
                    </a:solidFill>
                  </a:tcPr>
                </a:tc>
                <a:tc>
                  <a:txBody>
                    <a:bodyPr/>
                    <a:p>
                      <a:pPr marL="6350" indent="0" algn="ctr" fontAlgn="ctr"/>
                      <a:r>
                        <a:rPr lang="en-US" altLang="zh-CN" sz="400" b="0" i="0">
                          <a:solidFill>
                            <a:srgbClr val="000000"/>
                          </a:solidFill>
                          <a:latin typeface="Calibri" panose="020F0502020204030204"/>
                          <a:ea typeface="Calibri" panose="020F0502020204030204"/>
                        </a:rPr>
                        <a:t>292.4835357</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E2EFDA"/>
                    </a:solidFill>
                  </a:tcPr>
                </a:tc>
                <a:tc>
                  <a:txBody>
                    <a:bodyPr/>
                    <a:p>
                      <a:pPr marL="6350" indent="0" algn="ctr" fontAlgn="ctr"/>
                      <a:r>
                        <a:rPr lang="en-US" altLang="zh-CN" sz="400" b="0" i="0">
                          <a:solidFill>
                            <a:srgbClr val="000000"/>
                          </a:solidFill>
                          <a:latin typeface="Calibri" panose="020F0502020204030204"/>
                          <a:ea typeface="Calibri" panose="020F0502020204030204"/>
                        </a:rPr>
                        <a:t>303.5</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E2EFDA"/>
                    </a:solidFill>
                  </a:tcPr>
                </a:tc>
                <a:tc>
                  <a:txBody>
                    <a:bodyPr/>
                    <a:p>
                      <a:pPr marL="6350" indent="0" algn="ctr" fontAlgn="ctr"/>
                      <a:r>
                        <a:rPr lang="en-US" altLang="zh-CN" sz="400" b="0" i="0">
                          <a:solidFill>
                            <a:srgbClr val="000000"/>
                          </a:solidFill>
                          <a:latin typeface="Calibri" panose="020F0502020204030204"/>
                          <a:ea typeface="Calibri" panose="020F0502020204030204"/>
                        </a:rPr>
                        <a:t>304.1</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E2EFDA"/>
                    </a:solidFill>
                  </a:tcPr>
                </a:tc>
                <a:tc>
                  <a:txBody>
                    <a:bodyPr/>
                    <a:p>
                      <a:pPr marL="6350" indent="0" algn="ctr" fontAlgn="ctr"/>
                      <a:r>
                        <a:rPr lang="en-US" altLang="zh-CN" sz="400" b="0" i="0">
                          <a:solidFill>
                            <a:srgbClr val="000000"/>
                          </a:solidFill>
                          <a:latin typeface="Calibri" panose="020F0502020204030204"/>
                          <a:ea typeface="Calibri" panose="020F0502020204030204"/>
                        </a:rPr>
                        <a:t>2316.891636</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E2EFDA"/>
                    </a:solidFill>
                  </a:tcPr>
                </a:tc>
                <a:tc>
                  <a:txBody>
                    <a:bodyPr/>
                    <a:p>
                      <a:pPr marL="6350" indent="0" algn="ctr" fontAlgn="ctr"/>
                      <a:r>
                        <a:rPr lang="en-US" altLang="zh-CN" sz="400" b="0" i="0">
                          <a:solidFill>
                            <a:srgbClr val="000000"/>
                          </a:solidFill>
                          <a:latin typeface="Calibri" panose="020F0502020204030204"/>
                          <a:ea typeface="Calibri" panose="020F0502020204030204"/>
                        </a:rPr>
                        <a:t>48.13410055</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E2EFDA"/>
                    </a:solidFill>
                  </a:tcPr>
                </a:tc>
                <a:tc>
                  <a:txBody>
                    <a:bodyPr/>
                    <a:p>
                      <a:pPr marL="6350" indent="0" algn="ctr" fontAlgn="ctr"/>
                      <a:r>
                        <a:rPr lang="en-US" altLang="zh-CN" sz="400" b="0" i="0">
                          <a:solidFill>
                            <a:srgbClr val="000000"/>
                          </a:solidFill>
                          <a:latin typeface="Calibri" panose="020F0502020204030204"/>
                          <a:ea typeface="Calibri" panose="020F0502020204030204"/>
                        </a:rPr>
                        <a:t>309</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E2EFDA"/>
                    </a:solidFill>
                  </a:tcPr>
                </a:tc>
                <a:tc>
                  <a:txBody>
                    <a:bodyPr/>
                    <a:p>
                      <a:pPr marL="6350" indent="0" algn="ctr" fontAlgn="ctr"/>
                      <a:r>
                        <a:rPr lang="en-US" altLang="zh-CN" sz="400" b="0" i="0">
                          <a:solidFill>
                            <a:srgbClr val="000000"/>
                          </a:solidFill>
                          <a:latin typeface="Calibri" panose="020F0502020204030204"/>
                          <a:ea typeface="Calibri" panose="020F0502020204030204"/>
                        </a:rPr>
                        <a:t>-2.044207686</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E2EFDA"/>
                    </a:solidFill>
                  </a:tcPr>
                </a:tc>
                <a:tc>
                  <a:txBody>
                    <a:bodyPr/>
                    <a:p>
                      <a:pPr marL="6350" indent="0" algn="ctr" fontAlgn="ctr"/>
                      <a:r>
                        <a:rPr lang="en-US" altLang="zh-CN" sz="400" b="0" i="0">
                          <a:solidFill>
                            <a:srgbClr val="000000"/>
                          </a:solidFill>
                          <a:latin typeface="Calibri" panose="020F0502020204030204"/>
                          <a:ea typeface="Calibri" panose="020F0502020204030204"/>
                        </a:rPr>
                        <a:t>5.198738125</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E2EFDA"/>
                    </a:solidFill>
                  </a:tcPr>
                </a:tc>
                <a:tc>
                  <a:txBody>
                    <a:bodyPr/>
                    <a:p>
                      <a:pPr marL="6350" indent="0" algn="l" fontAlgn="ctr"/>
                      <a:r>
                        <a:rPr lang="en-US" altLang="zh-CN" sz="400" b="0" i="0">
                          <a:solidFill>
                            <a:srgbClr val="000000"/>
                          </a:solidFill>
                          <a:latin typeface="Calibri" panose="020F0502020204030204"/>
                          <a:ea typeface="Calibri" panose="020F0502020204030204"/>
                        </a:rPr>
                        <a:t>High negative skewness (-2.04) and high kurtosis (5.20) indicate significant variability.</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E2EFDA"/>
                    </a:solidFill>
                  </a:tcPr>
                </a:tc>
                <a:tc>
                  <a:txBody>
                    <a:bodyPr/>
                    <a:p>
                      <a:pPr marL="6350" indent="0" algn="l" fontAlgn="ctr"/>
                      <a:r>
                        <a:rPr lang="en-US" altLang="zh-CN" sz="400" b="0" i="0">
                          <a:solidFill>
                            <a:srgbClr val="000000"/>
                          </a:solidFill>
                          <a:latin typeface="Calibri" panose="020F0502020204030204"/>
                          <a:ea typeface="Calibri" panose="020F0502020204030204"/>
                        </a:rPr>
                        <a:t>The moderate mean and negative skewness suggest consistent temperatures, indicating a stable process. The high kurtosis highlights occasional extreme values that need monitoring to maintain optimal conditions.</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E2EFDA"/>
                    </a:solidFill>
                  </a:tcPr>
                </a:tc>
              </a:tr>
              <a:tr h="234950">
                <a:tc>
                  <a:txBody>
                    <a:bodyPr/>
                    <a:p>
                      <a:pPr marL="6350" indent="0" algn="l" fontAlgn="ctr"/>
                      <a:r>
                        <a:rPr lang="en-US" altLang="zh-CN" sz="400" b="0" i="0">
                          <a:solidFill>
                            <a:srgbClr val="000000"/>
                          </a:solidFill>
                          <a:latin typeface="Arial" panose="020B0604020202020204"/>
                          <a:ea typeface="Arial" panose="020B0604020202020204"/>
                        </a:rPr>
                        <a:t>DOLOMIT</a:t>
                      </a:r>
                      <a:endParaRPr lang="en-US" altLang="zh-CN" sz="400" b="0" i="0">
                        <a:solidFill>
                          <a:srgbClr val="000000"/>
                        </a:solidFill>
                        <a:latin typeface="Arial" panose="020B0604020202020204"/>
                        <a:ea typeface="Arial" panose="020B060402020202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E2EFDA"/>
                    </a:solidFill>
                  </a:tcPr>
                </a:tc>
                <a:tc>
                  <a:txBody>
                    <a:bodyPr/>
                    <a:p>
                      <a:pPr marL="6350" indent="0" algn="l" fontAlgn="ctr"/>
                      <a:r>
                        <a:rPr lang="en-US" altLang="zh-CN" sz="400" b="0" i="0">
                          <a:solidFill>
                            <a:srgbClr val="000000"/>
                          </a:solidFill>
                          <a:latin typeface="Arial" panose="020B0604020202020204"/>
                          <a:ea typeface="Arial" panose="020B0604020202020204"/>
                        </a:rPr>
                        <a:t>Likely the same as DOLO - Dolomite</a:t>
                      </a:r>
                      <a:endParaRPr lang="en-US" altLang="zh-CN" sz="400" b="0" i="0">
                        <a:solidFill>
                          <a:srgbClr val="000000"/>
                        </a:solidFill>
                        <a:latin typeface="Arial" panose="020B0604020202020204"/>
                        <a:ea typeface="Arial" panose="020B060402020202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E2EFDA"/>
                    </a:solidFill>
                  </a:tcPr>
                </a:tc>
                <a:tc>
                  <a:txBody>
                    <a:bodyPr/>
                    <a:p>
                      <a:pPr marL="6350" indent="0" algn="ctr" fontAlgn="ctr"/>
                      <a:r>
                        <a:rPr lang="en-US" altLang="zh-CN" sz="400" b="0" i="0">
                          <a:solidFill>
                            <a:srgbClr val="000000"/>
                          </a:solidFill>
                          <a:latin typeface="Calibri" panose="020F0502020204030204"/>
                          <a:ea typeface="Calibri" panose="020F0502020204030204"/>
                        </a:rPr>
                        <a:t>0</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E2EFDA"/>
                    </a:solidFill>
                  </a:tcPr>
                </a:tc>
                <a:tc>
                  <a:txBody>
                    <a:bodyPr/>
                    <a:p>
                      <a:pPr marL="6350" indent="0" algn="ctr" fontAlgn="ctr"/>
                      <a:r>
                        <a:rPr lang="en-US" altLang="zh-CN" sz="400" b="0" i="0">
                          <a:solidFill>
                            <a:srgbClr val="000000"/>
                          </a:solidFill>
                          <a:latin typeface="Calibri" panose="020F0502020204030204"/>
                          <a:ea typeface="Calibri" panose="020F0502020204030204"/>
                        </a:rPr>
                        <a:t>0</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E2EFDA"/>
                    </a:solidFill>
                  </a:tcPr>
                </a:tc>
                <a:tc>
                  <a:txBody>
                    <a:bodyPr/>
                    <a:p>
                      <a:pPr marL="6350" indent="0" algn="ctr" fontAlgn="ctr"/>
                      <a:r>
                        <a:rPr lang="en-US" altLang="zh-CN" sz="400" b="0" i="0">
                          <a:solidFill>
                            <a:srgbClr val="000000"/>
                          </a:solidFill>
                          <a:latin typeface="Calibri" panose="020F0502020204030204"/>
                          <a:ea typeface="Calibri" panose="020F0502020204030204"/>
                        </a:rPr>
                        <a:t>0</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E2EFDA"/>
                    </a:solidFill>
                  </a:tcPr>
                </a:tc>
                <a:tc>
                  <a:txBody>
                    <a:bodyPr/>
                    <a:p>
                      <a:pPr marL="6350" indent="0" algn="ctr" fontAlgn="ctr"/>
                      <a:r>
                        <a:rPr lang="en-US" altLang="zh-CN" sz="400" b="0" i="0">
                          <a:solidFill>
                            <a:srgbClr val="000000"/>
                          </a:solidFill>
                          <a:latin typeface="Calibri" panose="020F0502020204030204"/>
                          <a:ea typeface="Calibri" panose="020F0502020204030204"/>
                        </a:rPr>
                        <a:t>0</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E2EFDA"/>
                    </a:solidFill>
                  </a:tcPr>
                </a:tc>
                <a:tc>
                  <a:txBody>
                    <a:bodyPr/>
                    <a:p>
                      <a:pPr marL="6350" indent="0" algn="ctr" fontAlgn="ctr"/>
                      <a:r>
                        <a:rPr lang="en-US" altLang="zh-CN" sz="400" b="0" i="0">
                          <a:solidFill>
                            <a:srgbClr val="000000"/>
                          </a:solidFill>
                          <a:latin typeface="Calibri" panose="020F0502020204030204"/>
                          <a:ea typeface="Calibri" panose="020F0502020204030204"/>
                        </a:rPr>
                        <a:t>0</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E2EFDA"/>
                    </a:solidFill>
                  </a:tcPr>
                </a:tc>
                <a:tc>
                  <a:txBody>
                    <a:bodyPr/>
                    <a:p>
                      <a:pPr marL="6350" indent="0" algn="ctr" fontAlgn="ctr"/>
                      <a:r>
                        <a:rPr lang="en-US" altLang="zh-CN" sz="400" b="0" i="0">
                          <a:solidFill>
                            <a:srgbClr val="000000"/>
                          </a:solidFill>
                          <a:latin typeface="Calibri" panose="020F0502020204030204"/>
                          <a:ea typeface="Calibri" panose="020F0502020204030204"/>
                        </a:rPr>
                        <a:t>0</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E2EFDA"/>
                    </a:solidFill>
                  </a:tcPr>
                </a:tc>
                <a:tc>
                  <a:txBody>
                    <a:bodyPr/>
                    <a:p>
                      <a:pPr marL="6350" indent="0" algn="ctr" fontAlgn="ctr"/>
                      <a:r>
                        <a:rPr lang="en-US" altLang="zh-CN" sz="400" b="0" i="0">
                          <a:solidFill>
                            <a:srgbClr val="000000"/>
                          </a:solidFill>
                          <a:latin typeface="Calibri" panose="020F0502020204030204"/>
                          <a:ea typeface="Calibri" panose="020F0502020204030204"/>
                        </a:rPr>
                        <a:t>NULL</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E2EFDA"/>
                    </a:solidFill>
                  </a:tcPr>
                </a:tc>
                <a:tc>
                  <a:txBody>
                    <a:bodyPr/>
                    <a:p>
                      <a:pPr marL="6350" indent="0" algn="ctr" fontAlgn="ctr"/>
                      <a:r>
                        <a:rPr lang="en-US" altLang="zh-CN" sz="400" b="0" i="0">
                          <a:solidFill>
                            <a:srgbClr val="000000"/>
                          </a:solidFill>
                          <a:latin typeface="Calibri" panose="020F0502020204030204"/>
                          <a:ea typeface="Calibri" panose="020F0502020204030204"/>
                        </a:rPr>
                        <a:t>NULL</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E2EFDA"/>
                    </a:solidFill>
                  </a:tcPr>
                </a:tc>
                <a:tc>
                  <a:txBody>
                    <a:bodyPr/>
                    <a:p>
                      <a:pPr marL="6350" indent="0" algn="l" fontAlgn="ctr"/>
                      <a:r>
                        <a:rPr lang="en-US" altLang="zh-CN" sz="400" b="0" i="0">
                          <a:solidFill>
                            <a:srgbClr val="000000"/>
                          </a:solidFill>
                          <a:latin typeface="Calibri" panose="020F0502020204030204"/>
                          <a:ea typeface="Calibri" panose="020F0502020204030204"/>
                        </a:rPr>
                        <a:t>Data not available for analysis.</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E2EFDA"/>
                    </a:solidFill>
                  </a:tcPr>
                </a:tc>
                <a:tc>
                  <a:txBody>
                    <a:bodyPr/>
                    <a:p>
                      <a:pPr marL="6350" indent="0" algn="l" fontAlgn="ctr"/>
                      <a:r>
                        <a:rPr lang="en-US" altLang="zh-CN" sz="400" b="0" i="0">
                          <a:solidFill>
                            <a:srgbClr val="000000"/>
                          </a:solidFill>
                          <a:latin typeface="Calibri" panose="020F0502020204030204"/>
                          <a:ea typeface="Calibri" panose="020F0502020204030204"/>
                        </a:rPr>
                        <a:t>All values being 0 suggest no recorded data for this parameter, which might indicate a data entry issue or non-applicable context. This needs further investigation to ensure accuracy in data recording.</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E2EFDA"/>
                    </a:solidFill>
                  </a:tcPr>
                </a:tc>
              </a:tr>
              <a:tr h="356870">
                <a:tc>
                  <a:txBody>
                    <a:bodyPr/>
                    <a:p>
                      <a:pPr marL="6350" indent="0" algn="l" fontAlgn="ctr"/>
                      <a:r>
                        <a:rPr lang="en-US" altLang="zh-CN" sz="400" b="0" i="0">
                          <a:solidFill>
                            <a:srgbClr val="000000"/>
                          </a:solidFill>
                          <a:latin typeface="Arial" panose="020B0604020202020204"/>
                          <a:ea typeface="Arial" panose="020B0604020202020204"/>
                        </a:rPr>
                        <a:t>CPC</a:t>
                      </a:r>
                      <a:endParaRPr lang="en-US" altLang="zh-CN" sz="400" b="0" i="0">
                        <a:solidFill>
                          <a:srgbClr val="000000"/>
                        </a:solidFill>
                        <a:latin typeface="Arial" panose="020B0604020202020204"/>
                        <a:ea typeface="Arial" panose="020B060402020202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E2EFDA"/>
                    </a:solidFill>
                  </a:tcPr>
                </a:tc>
                <a:tc>
                  <a:txBody>
                    <a:bodyPr/>
                    <a:p>
                      <a:pPr marL="6350" indent="0" algn="l" fontAlgn="ctr"/>
                      <a:r>
                        <a:rPr lang="en-US" altLang="zh-CN" sz="400" b="0" i="0">
                          <a:solidFill>
                            <a:srgbClr val="000000"/>
                          </a:solidFill>
                          <a:latin typeface="Arial" panose="020B0604020202020204"/>
                          <a:ea typeface="Arial" panose="020B0604020202020204"/>
                        </a:rPr>
                        <a:t>Carbon Past Charge or Coal Pulverized Coal (depending on context)</a:t>
                      </a:r>
                      <a:endParaRPr lang="en-US" altLang="zh-CN" sz="400" b="0" i="0">
                        <a:solidFill>
                          <a:srgbClr val="000000"/>
                        </a:solidFill>
                        <a:latin typeface="Arial" panose="020B0604020202020204"/>
                        <a:ea typeface="Arial" panose="020B060402020202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E2EFDA"/>
                    </a:solidFill>
                  </a:tcPr>
                </a:tc>
                <a:tc>
                  <a:txBody>
                    <a:bodyPr/>
                    <a:p>
                      <a:pPr marL="6350" indent="0" algn="ctr" fontAlgn="ctr"/>
                      <a:r>
                        <a:rPr lang="en-US" altLang="zh-CN" sz="400" b="0" i="0">
                          <a:solidFill>
                            <a:srgbClr val="000000"/>
                          </a:solidFill>
                          <a:latin typeface="Calibri" panose="020F0502020204030204"/>
                          <a:ea typeface="Calibri" panose="020F0502020204030204"/>
                        </a:rPr>
                        <a:t>0</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E2EFDA"/>
                    </a:solidFill>
                  </a:tcPr>
                </a:tc>
                <a:tc>
                  <a:txBody>
                    <a:bodyPr/>
                    <a:p>
                      <a:pPr marL="6350" indent="0" algn="ctr" fontAlgn="ctr"/>
                      <a:r>
                        <a:rPr lang="en-US" altLang="zh-CN" sz="400" b="0" i="0">
                          <a:solidFill>
                            <a:srgbClr val="000000"/>
                          </a:solidFill>
                          <a:latin typeface="Calibri" panose="020F0502020204030204"/>
                          <a:ea typeface="Calibri" panose="020F0502020204030204"/>
                        </a:rPr>
                        <a:t>0</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E2EFDA"/>
                    </a:solidFill>
                  </a:tcPr>
                </a:tc>
                <a:tc>
                  <a:txBody>
                    <a:bodyPr/>
                    <a:p>
                      <a:pPr marL="6350" indent="0" algn="ctr" fontAlgn="ctr"/>
                      <a:r>
                        <a:rPr lang="en-US" altLang="zh-CN" sz="400" b="0" i="0">
                          <a:solidFill>
                            <a:srgbClr val="000000"/>
                          </a:solidFill>
                          <a:latin typeface="Calibri" panose="020F0502020204030204"/>
                          <a:ea typeface="Calibri" panose="020F0502020204030204"/>
                        </a:rPr>
                        <a:t>0</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E2EFDA"/>
                    </a:solidFill>
                  </a:tcPr>
                </a:tc>
                <a:tc>
                  <a:txBody>
                    <a:bodyPr/>
                    <a:p>
                      <a:pPr marL="6350" indent="0" algn="ctr" fontAlgn="ctr"/>
                      <a:r>
                        <a:rPr lang="en-US" altLang="zh-CN" sz="400" b="0" i="0">
                          <a:solidFill>
                            <a:srgbClr val="000000"/>
                          </a:solidFill>
                          <a:latin typeface="Calibri" panose="020F0502020204030204"/>
                          <a:ea typeface="Calibri" panose="020F0502020204030204"/>
                        </a:rPr>
                        <a:t>0</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E2EFDA"/>
                    </a:solidFill>
                  </a:tcPr>
                </a:tc>
                <a:tc>
                  <a:txBody>
                    <a:bodyPr/>
                    <a:p>
                      <a:pPr marL="6350" indent="0" algn="ctr" fontAlgn="ctr"/>
                      <a:r>
                        <a:rPr lang="en-US" altLang="zh-CN" sz="400" b="0" i="0">
                          <a:solidFill>
                            <a:srgbClr val="000000"/>
                          </a:solidFill>
                          <a:latin typeface="Calibri" panose="020F0502020204030204"/>
                          <a:ea typeface="Calibri" panose="020F0502020204030204"/>
                        </a:rPr>
                        <a:t>0</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E2EFDA"/>
                    </a:solidFill>
                  </a:tcPr>
                </a:tc>
                <a:tc>
                  <a:txBody>
                    <a:bodyPr/>
                    <a:p>
                      <a:pPr marL="6350" indent="0" algn="ctr" fontAlgn="ctr"/>
                      <a:r>
                        <a:rPr lang="en-US" altLang="zh-CN" sz="400" b="0" i="0">
                          <a:solidFill>
                            <a:srgbClr val="000000"/>
                          </a:solidFill>
                          <a:latin typeface="Calibri" panose="020F0502020204030204"/>
                          <a:ea typeface="Calibri" panose="020F0502020204030204"/>
                        </a:rPr>
                        <a:t>0</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E2EFDA"/>
                    </a:solidFill>
                  </a:tcPr>
                </a:tc>
                <a:tc>
                  <a:txBody>
                    <a:bodyPr/>
                    <a:p>
                      <a:pPr marL="6350" indent="0" algn="ctr" fontAlgn="ctr"/>
                      <a:r>
                        <a:rPr lang="en-US" altLang="zh-CN" sz="400" b="0" i="0">
                          <a:solidFill>
                            <a:srgbClr val="000000"/>
                          </a:solidFill>
                          <a:latin typeface="Calibri" panose="020F0502020204030204"/>
                          <a:ea typeface="Calibri" panose="020F0502020204030204"/>
                        </a:rPr>
                        <a:t>NULL</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E2EFDA"/>
                    </a:solidFill>
                  </a:tcPr>
                </a:tc>
                <a:tc>
                  <a:txBody>
                    <a:bodyPr/>
                    <a:p>
                      <a:pPr marL="6350" indent="0" algn="ctr" fontAlgn="ctr"/>
                      <a:r>
                        <a:rPr lang="en-US" altLang="zh-CN" sz="400" b="0" i="0">
                          <a:solidFill>
                            <a:srgbClr val="000000"/>
                          </a:solidFill>
                          <a:latin typeface="Calibri" panose="020F0502020204030204"/>
                          <a:ea typeface="Calibri" panose="020F0502020204030204"/>
                        </a:rPr>
                        <a:t>NULL</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E2EFDA"/>
                    </a:solidFill>
                  </a:tcPr>
                </a:tc>
                <a:tc>
                  <a:txBody>
                    <a:bodyPr/>
                    <a:p>
                      <a:pPr marL="6350" indent="0" algn="l" fontAlgn="ctr"/>
                      <a:r>
                        <a:rPr lang="en-US" altLang="zh-CN" sz="400" b="0" i="0">
                          <a:solidFill>
                            <a:srgbClr val="000000"/>
                          </a:solidFill>
                          <a:latin typeface="Calibri" panose="020F0502020204030204"/>
                          <a:ea typeface="Calibri" panose="020F0502020204030204"/>
                        </a:rPr>
                        <a:t>Data not available for analysis.</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E2EFDA"/>
                    </a:solidFill>
                  </a:tcPr>
                </a:tc>
                <a:tc>
                  <a:txBody>
                    <a:bodyPr/>
                    <a:p>
                      <a:pPr marL="6350" indent="0" algn="l" fontAlgn="ctr"/>
                      <a:r>
                        <a:rPr lang="en-US" altLang="zh-CN" sz="400" b="0" i="0">
                          <a:solidFill>
                            <a:srgbClr val="000000"/>
                          </a:solidFill>
                          <a:latin typeface="Calibri" panose="020F0502020204030204"/>
                          <a:ea typeface="Calibri" panose="020F0502020204030204"/>
                        </a:rPr>
                        <a:t>All values being 0 suggest no recorded data for this parameter, which might indicate a data entry issue or non-applicable context. This needs further investigation to ensure accuracy in data recording.</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E2EFDA"/>
                    </a:solidFill>
                  </a:tcPr>
                </a:tc>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33291"/>
          </a:xfrm>
          <a:prstGeom prst="rect">
            <a:avLst/>
          </a:prstGeom>
          <a:solidFill>
            <a:srgbClr val="000018">
              <a:alpha val="75000"/>
            </a:srgbClr>
          </a:solidFill>
        </p:spPr>
      </p:sp>
      <p:sp>
        <p:nvSpPr>
          <p:cNvPr id="4" name="Text 1"/>
          <p:cNvSpPr/>
          <p:nvPr/>
        </p:nvSpPr>
        <p:spPr>
          <a:xfrm>
            <a:off x="2086332" y="605433"/>
            <a:ext cx="10457617" cy="1100614"/>
          </a:xfrm>
          <a:prstGeom prst="rect">
            <a:avLst/>
          </a:prstGeom>
          <a:noFill/>
        </p:spPr>
        <p:txBody>
          <a:bodyPr wrap="square" rtlCol="0" anchor="t"/>
          <a:lstStyle/>
          <a:p>
            <a:pPr marL="0" indent="0">
              <a:lnSpc>
                <a:spcPts val="4335"/>
              </a:lnSpc>
              <a:buNone/>
            </a:pPr>
            <a:r>
              <a:rPr lang="en-US" sz="3465" dirty="0">
                <a:solidFill>
                  <a:srgbClr val="FFFFFF"/>
                </a:solidFill>
                <a:latin typeface="Roboto" pitchFamily="34" charset="0"/>
                <a:ea typeface="Roboto" pitchFamily="34" charset="-122"/>
                <a:cs typeface="Roboto" pitchFamily="34" charset="-120"/>
              </a:rPr>
              <a:t>EDA - EXPLORATORY DATA ANALYSIS Python SQL)</a:t>
            </a:r>
            <a:endParaRPr lang="en-US" sz="3465" dirty="0"/>
          </a:p>
        </p:txBody>
      </p:sp>
      <p:sp>
        <p:nvSpPr>
          <p:cNvPr id="6" name="Text 2"/>
          <p:cNvSpPr/>
          <p:nvPr/>
        </p:nvSpPr>
        <p:spPr>
          <a:xfrm>
            <a:off x="2086332" y="7297698"/>
            <a:ext cx="10457617" cy="330160"/>
          </a:xfrm>
          <a:prstGeom prst="rect">
            <a:avLst/>
          </a:prstGeom>
          <a:noFill/>
        </p:spPr>
        <p:txBody>
          <a:bodyPr wrap="none" rtlCol="0" anchor="t"/>
          <a:lstStyle/>
          <a:p>
            <a:pPr marL="0" indent="0">
              <a:lnSpc>
                <a:spcPts val="2600"/>
              </a:lnSpc>
              <a:buNone/>
            </a:pPr>
            <a:endParaRPr lang="en-US" sz="1735" dirty="0"/>
          </a:p>
        </p:txBody>
      </p:sp>
      <p:pic>
        <p:nvPicPr>
          <p:cNvPr id="5" name="Picture 4" descr="Spyder 07_07_2024 12_10_29 PM"/>
          <p:cNvPicPr>
            <a:picLocks noChangeAspect="1"/>
          </p:cNvPicPr>
          <p:nvPr/>
        </p:nvPicPr>
        <p:blipFill>
          <a:blip r:embed="rId2"/>
          <a:stretch>
            <a:fillRect/>
          </a:stretch>
        </p:blipFill>
        <p:spPr>
          <a:xfrm>
            <a:off x="8129905" y="4770755"/>
            <a:ext cx="6360795" cy="3255645"/>
          </a:xfrm>
          <a:prstGeom prst="rect">
            <a:avLst/>
          </a:prstGeom>
        </p:spPr>
      </p:pic>
      <p:pic>
        <p:nvPicPr>
          <p:cNvPr id="7" name="Picture 6" descr="Spyder 07_07_2024 12_10_22 PM"/>
          <p:cNvPicPr>
            <a:picLocks noChangeAspect="1"/>
          </p:cNvPicPr>
          <p:nvPr/>
        </p:nvPicPr>
        <p:blipFill>
          <a:blip r:embed="rId3"/>
          <a:stretch>
            <a:fillRect/>
          </a:stretch>
        </p:blipFill>
        <p:spPr>
          <a:xfrm>
            <a:off x="622300" y="4770755"/>
            <a:ext cx="6692265" cy="3211830"/>
          </a:xfrm>
          <a:prstGeom prst="rect">
            <a:avLst/>
          </a:prstGeom>
        </p:spPr>
      </p:pic>
      <p:pic>
        <p:nvPicPr>
          <p:cNvPr id="8" name="Picture 7" descr="Spyder 07_07_2024 12_10_16 PM"/>
          <p:cNvPicPr>
            <a:picLocks noChangeAspect="1"/>
          </p:cNvPicPr>
          <p:nvPr/>
        </p:nvPicPr>
        <p:blipFill>
          <a:blip r:embed="rId4"/>
          <a:stretch>
            <a:fillRect/>
          </a:stretch>
        </p:blipFill>
        <p:spPr>
          <a:xfrm>
            <a:off x="9618345" y="1197610"/>
            <a:ext cx="4618355" cy="3260090"/>
          </a:xfrm>
          <a:prstGeom prst="rect">
            <a:avLst/>
          </a:prstGeom>
        </p:spPr>
      </p:pic>
      <p:pic>
        <p:nvPicPr>
          <p:cNvPr id="13" name="Picture 12" descr="Spyder 07_07_2024 12_10_11 PM"/>
          <p:cNvPicPr>
            <a:picLocks noChangeAspect="1"/>
          </p:cNvPicPr>
          <p:nvPr/>
        </p:nvPicPr>
        <p:blipFill>
          <a:blip r:embed="rId5"/>
          <a:stretch>
            <a:fillRect/>
          </a:stretch>
        </p:blipFill>
        <p:spPr>
          <a:xfrm>
            <a:off x="4716145" y="1245235"/>
            <a:ext cx="4601845" cy="3214370"/>
          </a:xfrm>
          <a:prstGeom prst="rect">
            <a:avLst/>
          </a:prstGeom>
        </p:spPr>
      </p:pic>
      <p:pic>
        <p:nvPicPr>
          <p:cNvPr id="14" name="Picture 13" descr="Spyder 07_07_2024 12_10_04 PM"/>
          <p:cNvPicPr>
            <a:picLocks noChangeAspect="1"/>
          </p:cNvPicPr>
          <p:nvPr/>
        </p:nvPicPr>
        <p:blipFill>
          <a:blip r:embed="rId6"/>
          <a:stretch>
            <a:fillRect/>
          </a:stretch>
        </p:blipFill>
        <p:spPr>
          <a:xfrm>
            <a:off x="283210" y="1177290"/>
            <a:ext cx="4015740" cy="328104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33291"/>
          </a:xfrm>
          <a:prstGeom prst="rect">
            <a:avLst/>
          </a:prstGeom>
          <a:solidFill>
            <a:srgbClr val="000018">
              <a:alpha val="75000"/>
            </a:srgbClr>
          </a:solidFill>
        </p:spPr>
      </p:sp>
      <p:sp>
        <p:nvSpPr>
          <p:cNvPr id="4" name="Text 1"/>
          <p:cNvSpPr/>
          <p:nvPr/>
        </p:nvSpPr>
        <p:spPr>
          <a:xfrm>
            <a:off x="2086332" y="605433"/>
            <a:ext cx="10457617" cy="1100614"/>
          </a:xfrm>
          <a:prstGeom prst="rect">
            <a:avLst/>
          </a:prstGeom>
          <a:noFill/>
        </p:spPr>
        <p:txBody>
          <a:bodyPr wrap="square" rtlCol="0" anchor="t"/>
          <a:lstStyle/>
          <a:p>
            <a:pPr marL="0" indent="0">
              <a:lnSpc>
                <a:spcPts val="4335"/>
              </a:lnSpc>
              <a:buNone/>
            </a:pPr>
            <a:r>
              <a:rPr lang="en-US" sz="3465" dirty="0">
                <a:solidFill>
                  <a:srgbClr val="FFFFFF"/>
                </a:solidFill>
                <a:latin typeface="Roboto" pitchFamily="34" charset="0"/>
                <a:ea typeface="Roboto" pitchFamily="34" charset="-122"/>
                <a:cs typeface="Roboto" pitchFamily="34" charset="-120"/>
              </a:rPr>
              <a:t>EDA - EXPLORATORY DATA ANALYSIS SQL</a:t>
            </a:r>
            <a:endParaRPr lang="en-US" sz="3465" dirty="0"/>
          </a:p>
        </p:txBody>
      </p:sp>
      <p:sp>
        <p:nvSpPr>
          <p:cNvPr id="6" name="Text 2"/>
          <p:cNvSpPr/>
          <p:nvPr/>
        </p:nvSpPr>
        <p:spPr>
          <a:xfrm>
            <a:off x="2086332" y="7297698"/>
            <a:ext cx="10457617" cy="330160"/>
          </a:xfrm>
          <a:prstGeom prst="rect">
            <a:avLst/>
          </a:prstGeom>
          <a:noFill/>
        </p:spPr>
        <p:txBody>
          <a:bodyPr wrap="none" rtlCol="0" anchor="t"/>
          <a:lstStyle/>
          <a:p>
            <a:pPr marL="0" indent="0">
              <a:lnSpc>
                <a:spcPts val="2600"/>
              </a:lnSpc>
              <a:buNone/>
            </a:pPr>
            <a:endParaRPr lang="en-US" sz="1735" dirty="0"/>
          </a:p>
        </p:txBody>
      </p:sp>
      <p:pic>
        <p:nvPicPr>
          <p:cNvPr id="7" name="Picture 6" descr="MySQL Workbench 07_07_2024 7_49_31 AM"/>
          <p:cNvPicPr>
            <a:picLocks noChangeAspect="1"/>
          </p:cNvPicPr>
          <p:nvPr/>
        </p:nvPicPr>
        <p:blipFill>
          <a:blip r:embed="rId2"/>
          <a:stretch>
            <a:fillRect/>
          </a:stretch>
        </p:blipFill>
        <p:spPr>
          <a:xfrm>
            <a:off x="11613515" y="1706880"/>
            <a:ext cx="2961640" cy="2407285"/>
          </a:xfrm>
          <a:prstGeom prst="rect">
            <a:avLst/>
          </a:prstGeom>
        </p:spPr>
      </p:pic>
      <p:pic>
        <p:nvPicPr>
          <p:cNvPr id="8" name="Picture 7" descr="MySQL Workbench 07_07_2024 7_48_51 AM"/>
          <p:cNvPicPr>
            <a:picLocks noChangeAspect="1"/>
          </p:cNvPicPr>
          <p:nvPr/>
        </p:nvPicPr>
        <p:blipFill>
          <a:blip r:embed="rId3"/>
          <a:stretch>
            <a:fillRect/>
          </a:stretch>
        </p:blipFill>
        <p:spPr>
          <a:xfrm>
            <a:off x="7920355" y="1706880"/>
            <a:ext cx="3397885" cy="2559685"/>
          </a:xfrm>
          <a:prstGeom prst="rect">
            <a:avLst/>
          </a:prstGeom>
        </p:spPr>
      </p:pic>
      <p:pic>
        <p:nvPicPr>
          <p:cNvPr id="9" name="Picture 8" descr="MySQL Workbench 07_07_2024 7_48_40 AM"/>
          <p:cNvPicPr>
            <a:picLocks noChangeAspect="1"/>
          </p:cNvPicPr>
          <p:nvPr/>
        </p:nvPicPr>
        <p:blipFill>
          <a:blip r:embed="rId4"/>
          <a:stretch>
            <a:fillRect/>
          </a:stretch>
        </p:blipFill>
        <p:spPr>
          <a:xfrm>
            <a:off x="3928745" y="1706880"/>
            <a:ext cx="3649980" cy="2577465"/>
          </a:xfrm>
          <a:prstGeom prst="rect">
            <a:avLst/>
          </a:prstGeom>
        </p:spPr>
      </p:pic>
      <p:pic>
        <p:nvPicPr>
          <p:cNvPr id="10" name="Picture 9" descr="MySQL Workbench 07_07_2024 7_48_15 AM"/>
          <p:cNvPicPr>
            <a:picLocks noChangeAspect="1"/>
          </p:cNvPicPr>
          <p:nvPr/>
        </p:nvPicPr>
        <p:blipFill>
          <a:blip r:embed="rId5"/>
          <a:stretch>
            <a:fillRect/>
          </a:stretch>
        </p:blipFill>
        <p:spPr>
          <a:xfrm>
            <a:off x="255270" y="1706245"/>
            <a:ext cx="3516630" cy="2591435"/>
          </a:xfrm>
          <a:prstGeom prst="rect">
            <a:avLst/>
          </a:prstGeom>
        </p:spPr>
      </p:pic>
      <p:pic>
        <p:nvPicPr>
          <p:cNvPr id="11" name="Picture 10" descr="MySQL Workbench 07_07_2024 7_46_56 AM"/>
          <p:cNvPicPr>
            <a:picLocks noChangeAspect="1"/>
          </p:cNvPicPr>
          <p:nvPr>
            <p:custDataLst>
              <p:tags r:id="rId6"/>
            </p:custDataLst>
          </p:nvPr>
        </p:nvPicPr>
        <p:blipFill>
          <a:blip r:embed="rId7"/>
          <a:stretch>
            <a:fillRect/>
          </a:stretch>
        </p:blipFill>
        <p:spPr>
          <a:xfrm>
            <a:off x="255270" y="5134610"/>
            <a:ext cx="3516630" cy="2713990"/>
          </a:xfrm>
          <a:prstGeom prst="rect">
            <a:avLst/>
          </a:prstGeom>
        </p:spPr>
      </p:pic>
      <p:pic>
        <p:nvPicPr>
          <p:cNvPr id="5" name="Picture 4" descr="MySQL Workbench 07_07_2024 7_47_26 AM"/>
          <p:cNvPicPr>
            <a:picLocks noChangeAspect="1"/>
          </p:cNvPicPr>
          <p:nvPr>
            <p:custDataLst>
              <p:tags r:id="rId8"/>
            </p:custDataLst>
          </p:nvPr>
        </p:nvPicPr>
        <p:blipFill>
          <a:blip r:embed="rId9"/>
          <a:stretch>
            <a:fillRect/>
          </a:stretch>
        </p:blipFill>
        <p:spPr>
          <a:xfrm>
            <a:off x="4068445" y="5134610"/>
            <a:ext cx="3510915" cy="2713355"/>
          </a:xfrm>
          <a:prstGeom prst="rect">
            <a:avLst/>
          </a:prstGeom>
        </p:spPr>
      </p:pic>
      <p:pic>
        <p:nvPicPr>
          <p:cNvPr id="12" name="Picture 11" descr="MySQL Workbench 07_07_2024 7_47_50 AM"/>
          <p:cNvPicPr>
            <a:picLocks noChangeAspect="1"/>
          </p:cNvPicPr>
          <p:nvPr>
            <p:custDataLst>
              <p:tags r:id="rId10"/>
            </p:custDataLst>
          </p:nvPr>
        </p:nvPicPr>
        <p:blipFill>
          <a:blip r:embed="rId11"/>
          <a:stretch>
            <a:fillRect/>
          </a:stretch>
        </p:blipFill>
        <p:spPr>
          <a:xfrm>
            <a:off x="7875905" y="5088255"/>
            <a:ext cx="3465195" cy="2760345"/>
          </a:xfrm>
          <a:prstGeom prst="rect">
            <a:avLst/>
          </a:prstGeom>
        </p:spPr>
      </p:pic>
      <p:pic>
        <p:nvPicPr>
          <p:cNvPr id="13" name="Picture 12" descr="MySQL Workbench 07_07_2024 7_48_04 AM"/>
          <p:cNvPicPr>
            <a:picLocks noChangeAspect="1"/>
          </p:cNvPicPr>
          <p:nvPr>
            <p:custDataLst>
              <p:tags r:id="rId12"/>
            </p:custDataLst>
          </p:nvPr>
        </p:nvPicPr>
        <p:blipFill>
          <a:blip r:embed="rId13"/>
          <a:stretch>
            <a:fillRect/>
          </a:stretch>
        </p:blipFill>
        <p:spPr>
          <a:xfrm>
            <a:off x="11590655" y="5088255"/>
            <a:ext cx="2997835" cy="277622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30791"/>
          </a:xfrm>
          <a:prstGeom prst="rect">
            <a:avLst/>
          </a:prstGeom>
          <a:solidFill>
            <a:srgbClr val="000018">
              <a:alpha val="75000"/>
            </a:srgbClr>
          </a:solidFill>
        </p:spPr>
      </p:sp>
      <p:sp>
        <p:nvSpPr>
          <p:cNvPr id="4" name="Text 1"/>
          <p:cNvSpPr/>
          <p:nvPr/>
        </p:nvSpPr>
        <p:spPr>
          <a:xfrm>
            <a:off x="663575" y="257175"/>
            <a:ext cx="11772265" cy="1272540"/>
          </a:xfrm>
          <a:prstGeom prst="rect">
            <a:avLst/>
          </a:prstGeom>
          <a:noFill/>
        </p:spPr>
        <p:txBody>
          <a:bodyPr wrap="square" rtlCol="0" anchor="t"/>
          <a:lstStyle/>
          <a:p>
            <a:pPr marL="0" indent="0">
              <a:lnSpc>
                <a:spcPts val="5305"/>
              </a:lnSpc>
              <a:buNone/>
            </a:pPr>
            <a:r>
              <a:rPr lang="en-US" sz="4245" dirty="0">
                <a:solidFill>
                  <a:srgbClr val="FFFFFF"/>
                </a:solidFill>
                <a:latin typeface="Roboto" pitchFamily="34" charset="0"/>
                <a:ea typeface="Roboto" pitchFamily="34" charset="-122"/>
                <a:cs typeface="Roboto" pitchFamily="34" charset="-120"/>
              </a:rPr>
              <a:t>EXPLORATORY DATA ANALYSIS - (EDA) Python and SQL</a:t>
            </a:r>
            <a:endParaRPr lang="en-US" sz="4245" dirty="0"/>
          </a:p>
        </p:txBody>
      </p:sp>
      <p:sp>
        <p:nvSpPr>
          <p:cNvPr id="6" name="Text 2"/>
          <p:cNvSpPr/>
          <p:nvPr/>
        </p:nvSpPr>
        <p:spPr>
          <a:xfrm>
            <a:off x="2194441" y="7314605"/>
            <a:ext cx="10241518" cy="323374"/>
          </a:xfrm>
          <a:prstGeom prst="rect">
            <a:avLst/>
          </a:prstGeom>
          <a:noFill/>
        </p:spPr>
        <p:txBody>
          <a:bodyPr wrap="none" rtlCol="0" anchor="t"/>
          <a:lstStyle/>
          <a:p>
            <a:pPr marL="0" indent="0">
              <a:lnSpc>
                <a:spcPts val="2545"/>
              </a:lnSpc>
              <a:buNone/>
            </a:pPr>
            <a:endParaRPr lang="en-US" sz="1700" dirty="0"/>
          </a:p>
        </p:txBody>
      </p:sp>
      <p:graphicFrame>
        <p:nvGraphicFramePr>
          <p:cNvPr id="7" name="Table 6"/>
          <p:cNvGraphicFramePr/>
          <p:nvPr>
            <p:custDataLst>
              <p:tags r:id="rId2"/>
            </p:custDataLst>
          </p:nvPr>
        </p:nvGraphicFramePr>
        <p:xfrm>
          <a:off x="402590" y="1769745"/>
          <a:ext cx="7112635" cy="6354445"/>
        </p:xfrm>
        <a:graphic>
          <a:graphicData uri="http://schemas.openxmlformats.org/drawingml/2006/table">
            <a:tbl>
              <a:tblPr/>
              <a:tblGrid>
                <a:gridCol w="1418590"/>
                <a:gridCol w="720725"/>
                <a:gridCol w="694690"/>
                <a:gridCol w="681355"/>
                <a:gridCol w="724535"/>
                <a:gridCol w="680085"/>
                <a:gridCol w="717550"/>
                <a:gridCol w="764540"/>
                <a:gridCol w="710565"/>
              </a:tblGrid>
              <a:tr h="173990">
                <a:tc>
                  <a:txBody>
                    <a:bodyPr/>
                    <a:p>
                      <a:pPr marL="6350" indent="0" algn="l" fontAlgn="ctr"/>
                      <a:r>
                        <a:rPr lang="en-US" altLang="zh-CN" sz="800" b="1" i="0">
                          <a:solidFill>
                            <a:srgbClr val="000000"/>
                          </a:solidFill>
                          <a:latin typeface="Calibri" panose="020F0502020204030204"/>
                          <a:ea typeface="Calibri" panose="020F0502020204030204"/>
                        </a:rPr>
                        <a:t>Column Name</a:t>
                      </a:r>
                      <a:endParaRPr lang="en-US" altLang="zh-CN" sz="800" b="1"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FFFF00"/>
                    </a:solidFill>
                  </a:tcPr>
                </a:tc>
                <a:tc>
                  <a:txBody>
                    <a:bodyPr/>
                    <a:p>
                      <a:pPr marL="6350" indent="0" algn="l" fontAlgn="ctr"/>
                      <a:r>
                        <a:rPr lang="en-US" altLang="zh-CN" sz="800" b="1" i="0">
                          <a:solidFill>
                            <a:srgbClr val="000000"/>
                          </a:solidFill>
                          <a:latin typeface="Calibri" panose="020F0502020204030204"/>
                          <a:ea typeface="Calibri" panose="020F0502020204030204"/>
                        </a:rPr>
                        <a:t>Mean</a:t>
                      </a:r>
                      <a:endParaRPr lang="en-US" altLang="zh-CN" sz="800" b="1"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FFFF00"/>
                    </a:solidFill>
                  </a:tcPr>
                </a:tc>
                <a:tc>
                  <a:txBody>
                    <a:bodyPr/>
                    <a:p>
                      <a:pPr marL="6350" indent="0" algn="l" fontAlgn="ctr"/>
                      <a:r>
                        <a:rPr lang="en-US" altLang="zh-CN" sz="800" b="1" i="0">
                          <a:solidFill>
                            <a:srgbClr val="000000"/>
                          </a:solidFill>
                          <a:latin typeface="Calibri" panose="020F0502020204030204"/>
                          <a:ea typeface="Calibri" panose="020F0502020204030204"/>
                        </a:rPr>
                        <a:t>Median</a:t>
                      </a:r>
                      <a:endParaRPr lang="en-US" altLang="zh-CN" sz="800" b="1"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FFFF00"/>
                    </a:solidFill>
                  </a:tcPr>
                </a:tc>
                <a:tc>
                  <a:txBody>
                    <a:bodyPr/>
                    <a:p>
                      <a:pPr marL="6350" indent="0" algn="l" fontAlgn="ctr"/>
                      <a:r>
                        <a:rPr lang="en-US" altLang="zh-CN" sz="800" b="1" i="0">
                          <a:solidFill>
                            <a:srgbClr val="000000"/>
                          </a:solidFill>
                          <a:latin typeface="Calibri" panose="020F0502020204030204"/>
                          <a:ea typeface="Calibri" panose="020F0502020204030204"/>
                        </a:rPr>
                        <a:t>Mode</a:t>
                      </a:r>
                      <a:endParaRPr lang="en-US" altLang="zh-CN" sz="800" b="1"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FFFF00"/>
                    </a:solidFill>
                  </a:tcPr>
                </a:tc>
                <a:tc>
                  <a:txBody>
                    <a:bodyPr/>
                    <a:p>
                      <a:pPr marL="6350" indent="0" algn="l" fontAlgn="ctr"/>
                      <a:r>
                        <a:rPr lang="en-US" altLang="zh-CN" sz="800" b="1" i="0">
                          <a:solidFill>
                            <a:srgbClr val="000000"/>
                          </a:solidFill>
                          <a:latin typeface="Calibri" panose="020F0502020204030204"/>
                          <a:ea typeface="Calibri" panose="020F0502020204030204"/>
                        </a:rPr>
                        <a:t>Varience</a:t>
                      </a:r>
                      <a:endParaRPr lang="en-US" altLang="zh-CN" sz="800" b="1"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FFFF00"/>
                    </a:solidFill>
                  </a:tcPr>
                </a:tc>
                <a:tc>
                  <a:txBody>
                    <a:bodyPr/>
                    <a:p>
                      <a:pPr marL="6350" indent="0" algn="l" fontAlgn="ctr"/>
                      <a:r>
                        <a:rPr lang="en-US" altLang="zh-CN" sz="800" b="1" i="0">
                          <a:solidFill>
                            <a:srgbClr val="000000"/>
                          </a:solidFill>
                          <a:latin typeface="Calibri" panose="020F0502020204030204"/>
                          <a:ea typeface="Calibri" panose="020F0502020204030204"/>
                        </a:rPr>
                        <a:t>Std_varience</a:t>
                      </a:r>
                      <a:endParaRPr lang="en-US" altLang="zh-CN" sz="800" b="1"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FFFF00"/>
                    </a:solidFill>
                  </a:tcPr>
                </a:tc>
                <a:tc>
                  <a:txBody>
                    <a:bodyPr/>
                    <a:p>
                      <a:pPr marL="6350" indent="0" algn="l" fontAlgn="ctr"/>
                      <a:r>
                        <a:rPr lang="en-US" altLang="zh-CN" sz="800" b="1" i="0">
                          <a:solidFill>
                            <a:srgbClr val="000000"/>
                          </a:solidFill>
                          <a:latin typeface="Calibri" panose="020F0502020204030204"/>
                          <a:ea typeface="Calibri" panose="020F0502020204030204"/>
                        </a:rPr>
                        <a:t>Range</a:t>
                      </a:r>
                      <a:endParaRPr lang="en-US" altLang="zh-CN" sz="800" b="1"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FFFF00"/>
                    </a:solidFill>
                  </a:tcPr>
                </a:tc>
                <a:tc>
                  <a:txBody>
                    <a:bodyPr/>
                    <a:p>
                      <a:pPr marL="6350" indent="0" algn="l" fontAlgn="ctr"/>
                      <a:r>
                        <a:rPr lang="en-US" altLang="zh-CN" sz="800" b="1" i="0">
                          <a:solidFill>
                            <a:srgbClr val="000000"/>
                          </a:solidFill>
                          <a:latin typeface="Calibri" panose="020F0502020204030204"/>
                          <a:ea typeface="Calibri" panose="020F0502020204030204"/>
                        </a:rPr>
                        <a:t>Skewness</a:t>
                      </a:r>
                      <a:endParaRPr lang="en-US" altLang="zh-CN" sz="800" b="1"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FFFF00"/>
                    </a:solidFill>
                  </a:tcPr>
                </a:tc>
                <a:tc>
                  <a:txBody>
                    <a:bodyPr/>
                    <a:p>
                      <a:pPr marL="6350" indent="0" algn="l" fontAlgn="ctr"/>
                      <a:r>
                        <a:rPr lang="en-US" altLang="zh-CN" sz="800" b="1" i="0">
                          <a:solidFill>
                            <a:srgbClr val="000000"/>
                          </a:solidFill>
                          <a:latin typeface="Calibri" panose="020F0502020204030204"/>
                          <a:ea typeface="Calibri" panose="020F0502020204030204"/>
                        </a:rPr>
                        <a:t>Kurtosis</a:t>
                      </a:r>
                      <a:endParaRPr lang="en-US" altLang="zh-CN" sz="800" b="1"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FFFF00"/>
                    </a:solidFill>
                  </a:tcPr>
                </a:tc>
              </a:tr>
              <a:tr h="173990">
                <a:tc>
                  <a:txBody>
                    <a:bodyPr/>
                    <a:p>
                      <a:pPr marL="6350" indent="0" algn="l" fontAlgn="ctr"/>
                      <a:r>
                        <a:rPr lang="en-US" altLang="zh-CN" sz="800" b="0" i="0">
                          <a:solidFill>
                            <a:srgbClr val="000000"/>
                          </a:solidFill>
                          <a:latin typeface="Calibri" panose="020F0502020204030204"/>
                          <a:ea typeface="Calibri" panose="020F0502020204030204"/>
                        </a:rPr>
                        <a:t>COKE_REQ</a:t>
                      </a:r>
                      <a:endParaRPr lang="en-US" altLang="zh-CN" sz="8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800" b="0" i="0">
                          <a:solidFill>
                            <a:srgbClr val="000000"/>
                          </a:solidFill>
                          <a:latin typeface="Calibri" panose="020F0502020204030204"/>
                          <a:ea typeface="Calibri" panose="020F0502020204030204"/>
                        </a:rPr>
                        <a:t>0</a:t>
                      </a:r>
                      <a:endParaRPr lang="en-US" altLang="zh-CN" sz="8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800" b="0" i="0">
                          <a:solidFill>
                            <a:srgbClr val="000000"/>
                          </a:solidFill>
                          <a:latin typeface="Calibri" panose="020F0502020204030204"/>
                          <a:ea typeface="Calibri" panose="020F0502020204030204"/>
                        </a:rPr>
                        <a:t>0</a:t>
                      </a:r>
                      <a:endParaRPr lang="en-US" altLang="zh-CN" sz="8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800" b="0" i="0">
                          <a:solidFill>
                            <a:srgbClr val="000000"/>
                          </a:solidFill>
                          <a:latin typeface="Calibri" panose="020F0502020204030204"/>
                          <a:ea typeface="Calibri" panose="020F0502020204030204"/>
                        </a:rPr>
                        <a:t>0</a:t>
                      </a:r>
                      <a:endParaRPr lang="en-US" altLang="zh-CN" sz="8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800" b="0" i="0">
                          <a:solidFill>
                            <a:srgbClr val="000000"/>
                          </a:solidFill>
                          <a:latin typeface="Calibri" panose="020F0502020204030204"/>
                          <a:ea typeface="Calibri" panose="020F0502020204030204"/>
                        </a:rPr>
                        <a:t>0</a:t>
                      </a:r>
                      <a:endParaRPr lang="en-US" altLang="zh-CN" sz="8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800" b="0" i="0">
                          <a:solidFill>
                            <a:srgbClr val="000000"/>
                          </a:solidFill>
                          <a:latin typeface="Calibri" panose="020F0502020204030204"/>
                          <a:ea typeface="Calibri" panose="020F0502020204030204"/>
                        </a:rPr>
                        <a:t>0</a:t>
                      </a:r>
                      <a:endParaRPr lang="en-US" altLang="zh-CN" sz="8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800" b="0" i="0">
                          <a:solidFill>
                            <a:srgbClr val="000000"/>
                          </a:solidFill>
                          <a:latin typeface="Calibri" panose="020F0502020204030204"/>
                          <a:ea typeface="Calibri" panose="020F0502020204030204"/>
                        </a:rPr>
                        <a:t>0</a:t>
                      </a:r>
                      <a:endParaRPr lang="en-US" altLang="zh-CN" sz="8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800" b="0" i="0">
                          <a:solidFill>
                            <a:srgbClr val="000000"/>
                          </a:solidFill>
                          <a:latin typeface="Calibri" panose="020F0502020204030204"/>
                          <a:ea typeface="Calibri" panose="020F0502020204030204"/>
                        </a:rPr>
                        <a:t>0</a:t>
                      </a:r>
                      <a:endParaRPr lang="en-US" altLang="zh-CN" sz="8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800" b="0" i="0">
                          <a:solidFill>
                            <a:srgbClr val="000000"/>
                          </a:solidFill>
                          <a:latin typeface="Calibri" panose="020F0502020204030204"/>
                          <a:ea typeface="Calibri" panose="020F0502020204030204"/>
                        </a:rPr>
                        <a:t>0</a:t>
                      </a:r>
                      <a:endParaRPr lang="en-US" altLang="zh-CN" sz="8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r>
              <a:tr h="295910">
                <a:tc>
                  <a:txBody>
                    <a:bodyPr/>
                    <a:p>
                      <a:pPr marL="6350" indent="0" algn="l" fontAlgn="ctr"/>
                      <a:r>
                        <a:rPr lang="en-US" altLang="zh-CN" sz="800" b="0" i="0">
                          <a:solidFill>
                            <a:srgbClr val="000000"/>
                          </a:solidFill>
                          <a:latin typeface="Calibri" panose="020F0502020204030204"/>
                          <a:ea typeface="Calibri" panose="020F0502020204030204"/>
                        </a:rPr>
                        <a:t>INJ1_QTY</a:t>
                      </a:r>
                      <a:br>
                        <a:rPr lang="en-US" altLang="zh-CN" sz="800" b="0" i="0">
                          <a:solidFill>
                            <a:srgbClr val="000000"/>
                          </a:solidFill>
                          <a:latin typeface="Calibri" panose="020F0502020204030204"/>
                          <a:ea typeface="Calibri" panose="020F0502020204030204"/>
                        </a:rPr>
                      </a:br>
                      <a:r>
                        <a:rPr lang="en-US" altLang="zh-CN" sz="800" b="0" i="0">
                          <a:solidFill>
                            <a:srgbClr val="000000"/>
                          </a:solidFill>
                          <a:latin typeface="Calibri" panose="020F0502020204030204"/>
                          <a:ea typeface="Calibri" panose="020F0502020204030204"/>
                        </a:rPr>
                        <a:t>(Coke Injection Qty)</a:t>
                      </a:r>
                      <a:endParaRPr lang="en-US" altLang="zh-CN" sz="8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800" b="0" i="0">
                          <a:solidFill>
                            <a:srgbClr val="000000"/>
                          </a:solidFill>
                          <a:latin typeface="Calibri" panose="020F0502020204030204"/>
                          <a:ea typeface="Calibri" panose="020F0502020204030204"/>
                        </a:rPr>
                        <a:t>0.014845225</a:t>
                      </a:r>
                      <a:endParaRPr lang="en-US" altLang="zh-CN" sz="8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800" b="0" i="0">
                          <a:solidFill>
                            <a:srgbClr val="000000"/>
                          </a:solidFill>
                          <a:latin typeface="Calibri" panose="020F0502020204030204"/>
                          <a:ea typeface="Calibri" panose="020F0502020204030204"/>
                        </a:rPr>
                        <a:t>0.005374847</a:t>
                      </a:r>
                      <a:endParaRPr lang="en-US" altLang="zh-CN" sz="8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800" b="0" i="0">
                          <a:solidFill>
                            <a:srgbClr val="000000"/>
                          </a:solidFill>
                          <a:latin typeface="Calibri" panose="020F0502020204030204"/>
                          <a:ea typeface="Calibri" panose="020F0502020204030204"/>
                        </a:rPr>
                        <a:t>0</a:t>
                      </a:r>
                      <a:endParaRPr lang="en-US" altLang="zh-CN" sz="8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800" b="0" i="0">
                          <a:solidFill>
                            <a:srgbClr val="000000"/>
                          </a:solidFill>
                          <a:latin typeface="Calibri" panose="020F0502020204030204"/>
                          <a:ea typeface="Calibri" panose="020F0502020204030204"/>
                        </a:rPr>
                        <a:t>0.018795636</a:t>
                      </a:r>
                      <a:endParaRPr lang="en-US" altLang="zh-CN" sz="8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800" b="0" i="0">
                          <a:solidFill>
                            <a:srgbClr val="000000"/>
                          </a:solidFill>
                          <a:latin typeface="Calibri" panose="020F0502020204030204"/>
                          <a:ea typeface="Calibri" panose="020F0502020204030204"/>
                        </a:rPr>
                        <a:t>0.137097178</a:t>
                      </a:r>
                      <a:endParaRPr lang="en-US" altLang="zh-CN" sz="8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800" b="0" i="0">
                          <a:solidFill>
                            <a:srgbClr val="000000"/>
                          </a:solidFill>
                          <a:latin typeface="Calibri" panose="020F0502020204030204"/>
                          <a:ea typeface="Calibri" panose="020F0502020204030204"/>
                        </a:rPr>
                        <a:t>6.090699</a:t>
                      </a:r>
                      <a:endParaRPr lang="en-US" altLang="zh-CN" sz="8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800" b="0" i="0">
                          <a:solidFill>
                            <a:srgbClr val="000000"/>
                          </a:solidFill>
                          <a:latin typeface="Calibri" panose="020F0502020204030204"/>
                          <a:ea typeface="Calibri" panose="020F0502020204030204"/>
                        </a:rPr>
                        <a:t>-14.41662928</a:t>
                      </a:r>
                      <a:endParaRPr lang="en-US" altLang="zh-CN" sz="8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800" b="0" i="0">
                          <a:solidFill>
                            <a:srgbClr val="000000"/>
                          </a:solidFill>
                          <a:latin typeface="Calibri" panose="020F0502020204030204"/>
                          <a:ea typeface="Calibri" panose="020F0502020204030204"/>
                        </a:rPr>
                        <a:t>462.4293121</a:t>
                      </a:r>
                      <a:endParaRPr lang="en-US" altLang="zh-CN" sz="8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r>
              <a:tr h="295910">
                <a:tc>
                  <a:txBody>
                    <a:bodyPr/>
                    <a:p>
                      <a:pPr marL="6350" indent="0" algn="l" fontAlgn="ctr"/>
                      <a:r>
                        <a:rPr lang="en-US" altLang="zh-CN" sz="800" b="0" i="0">
                          <a:solidFill>
                            <a:srgbClr val="000000"/>
                          </a:solidFill>
                          <a:latin typeface="Calibri" panose="020F0502020204030204"/>
                          <a:ea typeface="Calibri" panose="020F0502020204030204"/>
                        </a:rPr>
                        <a:t>INJ2_QTY</a:t>
                      </a:r>
                      <a:br>
                        <a:rPr lang="en-US" altLang="zh-CN" sz="800" b="0" i="0">
                          <a:solidFill>
                            <a:srgbClr val="000000"/>
                          </a:solidFill>
                          <a:latin typeface="Calibri" panose="020F0502020204030204"/>
                          <a:ea typeface="Calibri" panose="020F0502020204030204"/>
                        </a:rPr>
                      </a:br>
                      <a:r>
                        <a:rPr lang="en-US" altLang="zh-CN" sz="800" b="0" i="0">
                          <a:solidFill>
                            <a:srgbClr val="000000"/>
                          </a:solidFill>
                          <a:latin typeface="Calibri" panose="020F0502020204030204"/>
                          <a:ea typeface="Calibri" panose="020F0502020204030204"/>
                        </a:rPr>
                        <a:t>(Coke Injection Qty)</a:t>
                      </a:r>
                      <a:endParaRPr lang="en-US" altLang="zh-CN" sz="8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800" b="0" i="0">
                          <a:solidFill>
                            <a:srgbClr val="000000"/>
                          </a:solidFill>
                          <a:latin typeface="Calibri" panose="020F0502020204030204"/>
                          <a:ea typeface="Calibri" panose="020F0502020204030204"/>
                        </a:rPr>
                        <a:t>0.099720849</a:t>
                      </a:r>
                      <a:endParaRPr lang="en-US" altLang="zh-CN" sz="8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800" b="0" i="0">
                          <a:solidFill>
                            <a:srgbClr val="000000"/>
                          </a:solidFill>
                          <a:latin typeface="Calibri" panose="020F0502020204030204"/>
                          <a:ea typeface="Calibri" panose="020F0502020204030204"/>
                        </a:rPr>
                        <a:t>0.08349536</a:t>
                      </a:r>
                      <a:endParaRPr lang="en-US" altLang="zh-CN" sz="8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800" b="0" i="0">
                          <a:solidFill>
                            <a:srgbClr val="000000"/>
                          </a:solidFill>
                          <a:latin typeface="Calibri" panose="020F0502020204030204"/>
                          <a:ea typeface="Calibri" panose="020F0502020204030204"/>
                        </a:rPr>
                        <a:t>0.04053174</a:t>
                      </a:r>
                      <a:endParaRPr lang="en-US" altLang="zh-CN" sz="8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800" b="0" i="0">
                          <a:solidFill>
                            <a:srgbClr val="000000"/>
                          </a:solidFill>
                          <a:latin typeface="Calibri" panose="020F0502020204030204"/>
                          <a:ea typeface="Calibri" panose="020F0502020204030204"/>
                        </a:rPr>
                        <a:t>0.005250508</a:t>
                      </a:r>
                      <a:endParaRPr lang="en-US" altLang="zh-CN" sz="8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800" b="0" i="0">
                          <a:solidFill>
                            <a:srgbClr val="000000"/>
                          </a:solidFill>
                          <a:latin typeface="Calibri" panose="020F0502020204030204"/>
                          <a:ea typeface="Calibri" panose="020F0502020204030204"/>
                        </a:rPr>
                        <a:t>0.072460389</a:t>
                      </a:r>
                      <a:endParaRPr lang="en-US" altLang="zh-CN" sz="8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800" b="0" i="0">
                          <a:solidFill>
                            <a:srgbClr val="000000"/>
                          </a:solidFill>
                          <a:latin typeface="Calibri" panose="020F0502020204030204"/>
                          <a:ea typeface="Calibri" panose="020F0502020204030204"/>
                        </a:rPr>
                        <a:t>0.7939366</a:t>
                      </a:r>
                      <a:endParaRPr lang="en-US" altLang="zh-CN" sz="8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800" b="0" i="0">
                          <a:solidFill>
                            <a:srgbClr val="000000"/>
                          </a:solidFill>
                          <a:latin typeface="Calibri" panose="020F0502020204030204"/>
                          <a:ea typeface="Calibri" panose="020F0502020204030204"/>
                        </a:rPr>
                        <a:t>1.719350663</a:t>
                      </a:r>
                      <a:endParaRPr lang="en-US" altLang="zh-CN" sz="8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800" b="0" i="0">
                          <a:solidFill>
                            <a:srgbClr val="000000"/>
                          </a:solidFill>
                          <a:latin typeface="Calibri" panose="020F0502020204030204"/>
                          <a:ea typeface="Calibri" panose="020F0502020204030204"/>
                        </a:rPr>
                        <a:t>7.163661442</a:t>
                      </a:r>
                      <a:endParaRPr lang="en-US" altLang="zh-CN" sz="8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r>
              <a:tr h="173990">
                <a:tc>
                  <a:txBody>
                    <a:bodyPr/>
                    <a:p>
                      <a:pPr marL="6350" indent="0" algn="l" fontAlgn="ctr"/>
                      <a:r>
                        <a:rPr lang="en-US" altLang="zh-CN" sz="800" b="0" i="0">
                          <a:solidFill>
                            <a:srgbClr val="000000"/>
                          </a:solidFill>
                          <a:latin typeface="Calibri" panose="020F0502020204030204"/>
                          <a:ea typeface="Calibri" panose="020F0502020204030204"/>
                        </a:rPr>
                        <a:t>BSM</a:t>
                      </a:r>
                      <a:endParaRPr lang="en-US" altLang="zh-CN" sz="8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800" b="0" i="0">
                          <a:solidFill>
                            <a:srgbClr val="000000"/>
                          </a:solidFill>
                          <a:latin typeface="Calibri" panose="020F0502020204030204"/>
                          <a:ea typeface="Calibri" panose="020F0502020204030204"/>
                        </a:rPr>
                        <a:t>3.465274405</a:t>
                      </a:r>
                      <a:endParaRPr lang="en-US" altLang="zh-CN" sz="8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800" b="0" i="0">
                          <a:solidFill>
                            <a:srgbClr val="000000"/>
                          </a:solidFill>
                          <a:latin typeface="Calibri" panose="020F0502020204030204"/>
                          <a:ea typeface="Calibri" panose="020F0502020204030204"/>
                        </a:rPr>
                        <a:t>3</a:t>
                      </a:r>
                      <a:endParaRPr lang="en-US" altLang="zh-CN" sz="8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800" b="0" i="0">
                          <a:solidFill>
                            <a:srgbClr val="000000"/>
                          </a:solidFill>
                          <a:latin typeface="Calibri" panose="020F0502020204030204"/>
                          <a:ea typeface="Calibri" panose="020F0502020204030204"/>
                        </a:rPr>
                        <a:t>2</a:t>
                      </a:r>
                      <a:endParaRPr lang="en-US" altLang="zh-CN" sz="8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800" b="0" i="0">
                          <a:solidFill>
                            <a:srgbClr val="000000"/>
                          </a:solidFill>
                          <a:latin typeface="Calibri" panose="020F0502020204030204"/>
                          <a:ea typeface="Calibri" panose="020F0502020204030204"/>
                        </a:rPr>
                        <a:t>9.834920855</a:t>
                      </a:r>
                      <a:endParaRPr lang="en-US" altLang="zh-CN" sz="8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800" b="0" i="0">
                          <a:solidFill>
                            <a:srgbClr val="000000"/>
                          </a:solidFill>
                          <a:latin typeface="Calibri" panose="020F0502020204030204"/>
                          <a:ea typeface="Calibri" panose="020F0502020204030204"/>
                        </a:rPr>
                        <a:t>3.136067738</a:t>
                      </a:r>
                      <a:endParaRPr lang="en-US" altLang="zh-CN" sz="8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800" b="0" i="0">
                          <a:solidFill>
                            <a:srgbClr val="000000"/>
                          </a:solidFill>
                          <a:latin typeface="Calibri" panose="020F0502020204030204"/>
                          <a:ea typeface="Calibri" panose="020F0502020204030204"/>
                        </a:rPr>
                        <a:t>26</a:t>
                      </a:r>
                      <a:endParaRPr lang="en-US" altLang="zh-CN" sz="8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800" b="0" i="0">
                          <a:solidFill>
                            <a:srgbClr val="000000"/>
                          </a:solidFill>
                          <a:latin typeface="Calibri" panose="020F0502020204030204"/>
                          <a:ea typeface="Calibri" panose="020F0502020204030204"/>
                        </a:rPr>
                        <a:t>2.529738218</a:t>
                      </a:r>
                      <a:endParaRPr lang="en-US" altLang="zh-CN" sz="8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800" b="0" i="0">
                          <a:solidFill>
                            <a:srgbClr val="000000"/>
                          </a:solidFill>
                          <a:latin typeface="Calibri" panose="020F0502020204030204"/>
                          <a:ea typeface="Calibri" panose="020F0502020204030204"/>
                        </a:rPr>
                        <a:t>6.474575043</a:t>
                      </a:r>
                      <a:endParaRPr lang="en-US" altLang="zh-CN" sz="8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r>
              <a:tr h="173990">
                <a:tc>
                  <a:txBody>
                    <a:bodyPr/>
                    <a:p>
                      <a:pPr marL="6350" indent="0" algn="l" fontAlgn="ctr"/>
                      <a:r>
                        <a:rPr lang="en-US" altLang="zh-CN" sz="800" b="0" i="0">
                          <a:solidFill>
                            <a:srgbClr val="000000"/>
                          </a:solidFill>
                          <a:latin typeface="Calibri" panose="020F0502020204030204"/>
                          <a:ea typeface="Calibri" panose="020F0502020204030204"/>
                        </a:rPr>
                        <a:t>TP</a:t>
                      </a:r>
                      <a:endParaRPr lang="en-US" altLang="zh-CN" sz="8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800" b="0" i="0">
                          <a:solidFill>
                            <a:srgbClr val="000000"/>
                          </a:solidFill>
                          <a:latin typeface="Calibri" panose="020F0502020204030204"/>
                          <a:ea typeface="Calibri" panose="020F0502020204030204"/>
                        </a:rPr>
                        <a:t>0</a:t>
                      </a:r>
                      <a:endParaRPr lang="en-US" altLang="zh-CN" sz="8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800" b="0" i="0">
                          <a:solidFill>
                            <a:srgbClr val="000000"/>
                          </a:solidFill>
                          <a:latin typeface="Calibri" panose="020F0502020204030204"/>
                          <a:ea typeface="Calibri" panose="020F0502020204030204"/>
                        </a:rPr>
                        <a:t>0</a:t>
                      </a:r>
                      <a:endParaRPr lang="en-US" altLang="zh-CN" sz="8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800" b="0" i="0">
                          <a:solidFill>
                            <a:srgbClr val="000000"/>
                          </a:solidFill>
                          <a:latin typeface="Calibri" panose="020F0502020204030204"/>
                          <a:ea typeface="Calibri" panose="020F0502020204030204"/>
                        </a:rPr>
                        <a:t>0</a:t>
                      </a:r>
                      <a:endParaRPr lang="en-US" altLang="zh-CN" sz="8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800" b="0" i="0">
                          <a:solidFill>
                            <a:srgbClr val="000000"/>
                          </a:solidFill>
                          <a:latin typeface="Calibri" panose="020F0502020204030204"/>
                          <a:ea typeface="Calibri" panose="020F0502020204030204"/>
                        </a:rPr>
                        <a:t>0</a:t>
                      </a:r>
                      <a:endParaRPr lang="en-US" altLang="zh-CN" sz="8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800" b="0" i="0">
                          <a:solidFill>
                            <a:srgbClr val="000000"/>
                          </a:solidFill>
                          <a:latin typeface="Calibri" panose="020F0502020204030204"/>
                          <a:ea typeface="Calibri" panose="020F0502020204030204"/>
                        </a:rPr>
                        <a:t>0</a:t>
                      </a:r>
                      <a:endParaRPr lang="en-US" altLang="zh-CN" sz="8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800" b="0" i="0">
                          <a:solidFill>
                            <a:srgbClr val="000000"/>
                          </a:solidFill>
                          <a:latin typeface="Calibri" panose="020F0502020204030204"/>
                          <a:ea typeface="Calibri" panose="020F0502020204030204"/>
                        </a:rPr>
                        <a:t>0</a:t>
                      </a:r>
                      <a:endParaRPr lang="en-US" altLang="zh-CN" sz="8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800" b="0" i="0">
                          <a:solidFill>
                            <a:srgbClr val="000000"/>
                          </a:solidFill>
                          <a:latin typeface="Calibri" panose="020F0502020204030204"/>
                          <a:ea typeface="Calibri" panose="020F0502020204030204"/>
                        </a:rPr>
                        <a:t>0</a:t>
                      </a:r>
                      <a:endParaRPr lang="en-US" altLang="zh-CN" sz="8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800" b="0" i="0">
                          <a:solidFill>
                            <a:srgbClr val="000000"/>
                          </a:solidFill>
                          <a:latin typeface="Calibri" panose="020F0502020204030204"/>
                          <a:ea typeface="Calibri" panose="020F0502020204030204"/>
                        </a:rPr>
                        <a:t>0</a:t>
                      </a:r>
                      <a:endParaRPr lang="en-US" altLang="zh-CN" sz="8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r>
              <a:tr h="173990">
                <a:tc>
                  <a:txBody>
                    <a:bodyPr/>
                    <a:p>
                      <a:pPr marL="6350" indent="0" algn="l" fontAlgn="ctr"/>
                      <a:r>
                        <a:rPr lang="en-US" altLang="zh-CN" sz="800" b="0" i="0">
                          <a:solidFill>
                            <a:srgbClr val="000000"/>
                          </a:solidFill>
                          <a:latin typeface="Calibri" panose="020F0502020204030204"/>
                          <a:ea typeface="Calibri" panose="020F0502020204030204"/>
                        </a:rPr>
                        <a:t>MSTB</a:t>
                      </a:r>
                      <a:endParaRPr lang="en-US" altLang="zh-CN" sz="8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800" b="0" i="0">
                          <a:solidFill>
                            <a:srgbClr val="000000"/>
                          </a:solidFill>
                          <a:latin typeface="Calibri" panose="020F0502020204030204"/>
                          <a:ea typeface="Calibri" panose="020F0502020204030204"/>
                        </a:rPr>
                        <a:t>0</a:t>
                      </a:r>
                      <a:endParaRPr lang="en-US" altLang="zh-CN" sz="8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800" b="0" i="0">
                          <a:solidFill>
                            <a:srgbClr val="000000"/>
                          </a:solidFill>
                          <a:latin typeface="Calibri" panose="020F0502020204030204"/>
                          <a:ea typeface="Calibri" panose="020F0502020204030204"/>
                        </a:rPr>
                        <a:t>0</a:t>
                      </a:r>
                      <a:endParaRPr lang="en-US" altLang="zh-CN" sz="8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800" b="0" i="0">
                          <a:solidFill>
                            <a:srgbClr val="000000"/>
                          </a:solidFill>
                          <a:latin typeface="Calibri" panose="020F0502020204030204"/>
                          <a:ea typeface="Calibri" panose="020F0502020204030204"/>
                        </a:rPr>
                        <a:t>0</a:t>
                      </a:r>
                      <a:endParaRPr lang="en-US" altLang="zh-CN" sz="8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800" b="0" i="0">
                          <a:solidFill>
                            <a:srgbClr val="000000"/>
                          </a:solidFill>
                          <a:latin typeface="Calibri" panose="020F0502020204030204"/>
                          <a:ea typeface="Calibri" panose="020F0502020204030204"/>
                        </a:rPr>
                        <a:t>0</a:t>
                      </a:r>
                      <a:endParaRPr lang="en-US" altLang="zh-CN" sz="8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800" b="0" i="0">
                          <a:solidFill>
                            <a:srgbClr val="000000"/>
                          </a:solidFill>
                          <a:latin typeface="Calibri" panose="020F0502020204030204"/>
                          <a:ea typeface="Calibri" panose="020F0502020204030204"/>
                        </a:rPr>
                        <a:t>0</a:t>
                      </a:r>
                      <a:endParaRPr lang="en-US" altLang="zh-CN" sz="8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800" b="0" i="0">
                          <a:solidFill>
                            <a:srgbClr val="000000"/>
                          </a:solidFill>
                          <a:latin typeface="Calibri" panose="020F0502020204030204"/>
                          <a:ea typeface="Calibri" panose="020F0502020204030204"/>
                        </a:rPr>
                        <a:t>0</a:t>
                      </a:r>
                      <a:endParaRPr lang="en-US" altLang="zh-CN" sz="8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800" b="0" i="0">
                          <a:solidFill>
                            <a:srgbClr val="000000"/>
                          </a:solidFill>
                          <a:latin typeface="Calibri" panose="020F0502020204030204"/>
                          <a:ea typeface="Calibri" panose="020F0502020204030204"/>
                        </a:rPr>
                        <a:t>0</a:t>
                      </a:r>
                      <a:endParaRPr lang="en-US" altLang="zh-CN" sz="8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800" b="0" i="0">
                          <a:solidFill>
                            <a:srgbClr val="000000"/>
                          </a:solidFill>
                          <a:latin typeface="Calibri" panose="020F0502020204030204"/>
                          <a:ea typeface="Calibri" panose="020F0502020204030204"/>
                        </a:rPr>
                        <a:t>0</a:t>
                      </a:r>
                      <a:endParaRPr lang="en-US" altLang="zh-CN" sz="8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r>
              <a:tr h="173990">
                <a:tc>
                  <a:txBody>
                    <a:bodyPr/>
                    <a:p>
                      <a:pPr marL="6350" indent="0" algn="l" fontAlgn="ctr"/>
                      <a:r>
                        <a:rPr lang="en-US" altLang="zh-CN" sz="800" b="0" i="0">
                          <a:solidFill>
                            <a:srgbClr val="000000"/>
                          </a:solidFill>
                          <a:latin typeface="Calibri" panose="020F0502020204030204"/>
                          <a:ea typeface="Calibri" panose="020F0502020204030204"/>
                        </a:rPr>
                        <a:t>SKULL</a:t>
                      </a:r>
                      <a:endParaRPr lang="en-US" altLang="zh-CN" sz="8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800" b="0" i="0">
                          <a:solidFill>
                            <a:srgbClr val="000000"/>
                          </a:solidFill>
                          <a:latin typeface="Calibri" panose="020F0502020204030204"/>
                          <a:ea typeface="Calibri" panose="020F0502020204030204"/>
                        </a:rPr>
                        <a:t>0.672170957</a:t>
                      </a:r>
                      <a:endParaRPr lang="en-US" altLang="zh-CN" sz="8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800" b="0" i="0">
                          <a:solidFill>
                            <a:srgbClr val="000000"/>
                          </a:solidFill>
                          <a:latin typeface="Calibri" panose="020F0502020204030204"/>
                          <a:ea typeface="Calibri" panose="020F0502020204030204"/>
                        </a:rPr>
                        <a:t>0</a:t>
                      </a:r>
                      <a:endParaRPr lang="en-US" altLang="zh-CN" sz="8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800" b="0" i="0">
                          <a:solidFill>
                            <a:srgbClr val="000000"/>
                          </a:solidFill>
                          <a:latin typeface="Calibri" panose="020F0502020204030204"/>
                          <a:ea typeface="Calibri" panose="020F0502020204030204"/>
                        </a:rPr>
                        <a:t>0</a:t>
                      </a:r>
                      <a:endParaRPr lang="en-US" altLang="zh-CN" sz="8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800" b="0" i="0">
                          <a:solidFill>
                            <a:srgbClr val="000000"/>
                          </a:solidFill>
                          <a:latin typeface="Calibri" panose="020F0502020204030204"/>
                          <a:ea typeface="Calibri" panose="020F0502020204030204"/>
                        </a:rPr>
                        <a:t>0.892961806</a:t>
                      </a:r>
                      <a:endParaRPr lang="en-US" altLang="zh-CN" sz="8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800" b="0" i="0">
                          <a:solidFill>
                            <a:srgbClr val="000000"/>
                          </a:solidFill>
                          <a:latin typeface="Calibri" panose="020F0502020204030204"/>
                          <a:ea typeface="Calibri" panose="020F0502020204030204"/>
                        </a:rPr>
                        <a:t>0.944966563</a:t>
                      </a:r>
                      <a:endParaRPr lang="en-US" altLang="zh-CN" sz="8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800" b="0" i="0">
                          <a:solidFill>
                            <a:srgbClr val="000000"/>
                          </a:solidFill>
                          <a:latin typeface="Calibri" panose="020F0502020204030204"/>
                          <a:ea typeface="Calibri" panose="020F0502020204030204"/>
                        </a:rPr>
                        <a:t>2</a:t>
                      </a:r>
                      <a:endParaRPr lang="en-US" altLang="zh-CN" sz="8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800" b="0" i="0">
                          <a:solidFill>
                            <a:srgbClr val="000000"/>
                          </a:solidFill>
                          <a:latin typeface="Calibri" panose="020F0502020204030204"/>
                          <a:ea typeface="Calibri" panose="020F0502020204030204"/>
                        </a:rPr>
                        <a:t>0.694517247</a:t>
                      </a:r>
                      <a:endParaRPr lang="en-US" altLang="zh-CN" sz="8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800" b="0" i="0">
                          <a:solidFill>
                            <a:srgbClr val="000000"/>
                          </a:solidFill>
                          <a:latin typeface="Calibri" panose="020F0502020204030204"/>
                          <a:ea typeface="Calibri" panose="020F0502020204030204"/>
                        </a:rPr>
                        <a:t>-1.51912233</a:t>
                      </a:r>
                      <a:endParaRPr lang="en-US" altLang="zh-CN" sz="8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r>
              <a:tr h="173990">
                <a:tc>
                  <a:txBody>
                    <a:bodyPr/>
                    <a:p>
                      <a:pPr marL="6350" indent="0" algn="l" fontAlgn="ctr"/>
                      <a:r>
                        <a:rPr lang="en-US" altLang="zh-CN" sz="800" b="0" i="0">
                          <a:solidFill>
                            <a:srgbClr val="000000"/>
                          </a:solidFill>
                          <a:latin typeface="Calibri" panose="020F0502020204030204"/>
                          <a:ea typeface="Calibri" panose="020F0502020204030204"/>
                        </a:rPr>
                        <a:t>SHRAD</a:t>
                      </a:r>
                      <a:endParaRPr lang="en-US" altLang="zh-CN" sz="8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800" b="0" i="0">
                          <a:solidFill>
                            <a:srgbClr val="000000"/>
                          </a:solidFill>
                          <a:latin typeface="Calibri" panose="020F0502020204030204"/>
                          <a:ea typeface="Calibri" panose="020F0502020204030204"/>
                        </a:rPr>
                        <a:t>0</a:t>
                      </a:r>
                      <a:endParaRPr lang="en-US" altLang="zh-CN" sz="8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800" b="0" i="0">
                          <a:solidFill>
                            <a:srgbClr val="000000"/>
                          </a:solidFill>
                          <a:latin typeface="Calibri" panose="020F0502020204030204"/>
                          <a:ea typeface="Calibri" panose="020F0502020204030204"/>
                        </a:rPr>
                        <a:t>0</a:t>
                      </a:r>
                      <a:endParaRPr lang="en-US" altLang="zh-CN" sz="8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800" b="0" i="0">
                          <a:solidFill>
                            <a:srgbClr val="000000"/>
                          </a:solidFill>
                          <a:latin typeface="Calibri" panose="020F0502020204030204"/>
                          <a:ea typeface="Calibri" panose="020F0502020204030204"/>
                        </a:rPr>
                        <a:t>0</a:t>
                      </a:r>
                      <a:endParaRPr lang="en-US" altLang="zh-CN" sz="8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800" b="0" i="0">
                          <a:solidFill>
                            <a:srgbClr val="000000"/>
                          </a:solidFill>
                          <a:latin typeface="Calibri" panose="020F0502020204030204"/>
                          <a:ea typeface="Calibri" panose="020F0502020204030204"/>
                        </a:rPr>
                        <a:t>0</a:t>
                      </a:r>
                      <a:endParaRPr lang="en-US" altLang="zh-CN" sz="8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800" b="0" i="0">
                          <a:solidFill>
                            <a:srgbClr val="000000"/>
                          </a:solidFill>
                          <a:latin typeface="Calibri" panose="020F0502020204030204"/>
                          <a:ea typeface="Calibri" panose="020F0502020204030204"/>
                        </a:rPr>
                        <a:t>0</a:t>
                      </a:r>
                      <a:endParaRPr lang="en-US" altLang="zh-CN" sz="8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800" b="0" i="0">
                          <a:solidFill>
                            <a:srgbClr val="000000"/>
                          </a:solidFill>
                          <a:latin typeface="Calibri" panose="020F0502020204030204"/>
                          <a:ea typeface="Calibri" panose="020F0502020204030204"/>
                        </a:rPr>
                        <a:t>0</a:t>
                      </a:r>
                      <a:endParaRPr lang="en-US" altLang="zh-CN" sz="8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800" b="0" i="0">
                          <a:solidFill>
                            <a:srgbClr val="000000"/>
                          </a:solidFill>
                          <a:latin typeface="Calibri" panose="020F0502020204030204"/>
                          <a:ea typeface="Calibri" panose="020F0502020204030204"/>
                        </a:rPr>
                        <a:t>0</a:t>
                      </a:r>
                      <a:endParaRPr lang="en-US" altLang="zh-CN" sz="8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800" b="0" i="0">
                          <a:solidFill>
                            <a:srgbClr val="000000"/>
                          </a:solidFill>
                          <a:latin typeface="Calibri" panose="020F0502020204030204"/>
                          <a:ea typeface="Calibri" panose="020F0502020204030204"/>
                        </a:rPr>
                        <a:t>0</a:t>
                      </a:r>
                      <a:endParaRPr lang="en-US" altLang="zh-CN" sz="8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r>
              <a:tr h="173990">
                <a:tc>
                  <a:txBody>
                    <a:bodyPr/>
                    <a:p>
                      <a:pPr marL="6350" indent="0" algn="l" fontAlgn="ctr"/>
                      <a:r>
                        <a:rPr lang="en-US" altLang="zh-CN" sz="800" b="0" i="0">
                          <a:solidFill>
                            <a:srgbClr val="000000"/>
                          </a:solidFill>
                          <a:latin typeface="Calibri" panose="020F0502020204030204"/>
                          <a:ea typeface="Calibri" panose="020F0502020204030204"/>
                        </a:rPr>
                        <a:t>REMET</a:t>
                      </a:r>
                      <a:endParaRPr lang="en-US" altLang="zh-CN" sz="8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800" b="0" i="0">
                          <a:solidFill>
                            <a:srgbClr val="000000"/>
                          </a:solidFill>
                          <a:latin typeface="Calibri" panose="020F0502020204030204"/>
                          <a:ea typeface="Calibri" panose="020F0502020204030204"/>
                        </a:rPr>
                        <a:t>0</a:t>
                      </a:r>
                      <a:endParaRPr lang="en-US" altLang="zh-CN" sz="8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800" b="0" i="0">
                          <a:solidFill>
                            <a:srgbClr val="000000"/>
                          </a:solidFill>
                          <a:latin typeface="Calibri" panose="020F0502020204030204"/>
                          <a:ea typeface="Calibri" panose="020F0502020204030204"/>
                        </a:rPr>
                        <a:t>0</a:t>
                      </a:r>
                      <a:endParaRPr lang="en-US" altLang="zh-CN" sz="8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800" b="0" i="0">
                          <a:solidFill>
                            <a:srgbClr val="000000"/>
                          </a:solidFill>
                          <a:latin typeface="Calibri" panose="020F0502020204030204"/>
                          <a:ea typeface="Calibri" panose="020F0502020204030204"/>
                        </a:rPr>
                        <a:t>0</a:t>
                      </a:r>
                      <a:endParaRPr lang="en-US" altLang="zh-CN" sz="8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800" b="0" i="0">
                          <a:solidFill>
                            <a:srgbClr val="000000"/>
                          </a:solidFill>
                          <a:latin typeface="Calibri" panose="020F0502020204030204"/>
                          <a:ea typeface="Calibri" panose="020F0502020204030204"/>
                        </a:rPr>
                        <a:t>0</a:t>
                      </a:r>
                      <a:endParaRPr lang="en-US" altLang="zh-CN" sz="8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800" b="0" i="0">
                          <a:solidFill>
                            <a:srgbClr val="000000"/>
                          </a:solidFill>
                          <a:latin typeface="Calibri" panose="020F0502020204030204"/>
                          <a:ea typeface="Calibri" panose="020F0502020204030204"/>
                        </a:rPr>
                        <a:t>0</a:t>
                      </a:r>
                      <a:endParaRPr lang="en-US" altLang="zh-CN" sz="8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800" b="0" i="0">
                          <a:solidFill>
                            <a:srgbClr val="000000"/>
                          </a:solidFill>
                          <a:latin typeface="Calibri" panose="020F0502020204030204"/>
                          <a:ea typeface="Calibri" panose="020F0502020204030204"/>
                        </a:rPr>
                        <a:t>0</a:t>
                      </a:r>
                      <a:endParaRPr lang="en-US" altLang="zh-CN" sz="8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800" b="0" i="0">
                          <a:solidFill>
                            <a:srgbClr val="000000"/>
                          </a:solidFill>
                          <a:latin typeface="Calibri" panose="020F0502020204030204"/>
                          <a:ea typeface="Calibri" panose="020F0502020204030204"/>
                        </a:rPr>
                        <a:t>0</a:t>
                      </a:r>
                      <a:endParaRPr lang="en-US" altLang="zh-CN" sz="8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800" b="0" i="0">
                          <a:solidFill>
                            <a:srgbClr val="000000"/>
                          </a:solidFill>
                          <a:latin typeface="Calibri" panose="020F0502020204030204"/>
                          <a:ea typeface="Calibri" panose="020F0502020204030204"/>
                        </a:rPr>
                        <a:t>0</a:t>
                      </a:r>
                      <a:endParaRPr lang="en-US" altLang="zh-CN" sz="8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r>
              <a:tr h="173990">
                <a:tc>
                  <a:txBody>
                    <a:bodyPr/>
                    <a:p>
                      <a:pPr marL="6350" indent="0" algn="l" fontAlgn="ctr"/>
                      <a:r>
                        <a:rPr lang="en-US" altLang="zh-CN" sz="800" b="0" i="0">
                          <a:solidFill>
                            <a:srgbClr val="000000"/>
                          </a:solidFill>
                          <a:latin typeface="Calibri" panose="020F0502020204030204"/>
                          <a:ea typeface="Calibri" panose="020F0502020204030204"/>
                        </a:rPr>
                        <a:t>BP</a:t>
                      </a:r>
                      <a:endParaRPr lang="en-US" altLang="zh-CN" sz="8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800" b="0" i="0">
                          <a:solidFill>
                            <a:srgbClr val="000000"/>
                          </a:solidFill>
                          <a:latin typeface="Calibri" panose="020F0502020204030204"/>
                          <a:ea typeface="Calibri" panose="020F0502020204030204"/>
                        </a:rPr>
                        <a:t>1.788246722</a:t>
                      </a:r>
                      <a:endParaRPr lang="en-US" altLang="zh-CN" sz="8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800" b="0" i="0">
                          <a:solidFill>
                            <a:srgbClr val="000000"/>
                          </a:solidFill>
                          <a:latin typeface="Calibri" panose="020F0502020204030204"/>
                          <a:ea typeface="Calibri" panose="020F0502020204030204"/>
                        </a:rPr>
                        <a:t>2</a:t>
                      </a:r>
                      <a:endParaRPr lang="en-US" altLang="zh-CN" sz="8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800" b="0" i="0">
                          <a:solidFill>
                            <a:srgbClr val="000000"/>
                          </a:solidFill>
                          <a:latin typeface="Calibri" panose="020F0502020204030204"/>
                          <a:ea typeface="Calibri" panose="020F0502020204030204"/>
                        </a:rPr>
                        <a:t>2</a:t>
                      </a:r>
                      <a:endParaRPr lang="en-US" altLang="zh-CN" sz="8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800" b="0" i="0">
                          <a:solidFill>
                            <a:srgbClr val="000000"/>
                          </a:solidFill>
                          <a:latin typeface="Calibri" panose="020F0502020204030204"/>
                          <a:ea typeface="Calibri" panose="020F0502020204030204"/>
                        </a:rPr>
                        <a:t>1.05620776</a:t>
                      </a:r>
                      <a:endParaRPr lang="en-US" altLang="zh-CN" sz="8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800" b="0" i="0">
                          <a:solidFill>
                            <a:srgbClr val="000000"/>
                          </a:solidFill>
                          <a:latin typeface="Calibri" panose="020F0502020204030204"/>
                          <a:ea typeface="Calibri" panose="020F0502020204030204"/>
                        </a:rPr>
                        <a:t>1.02771969</a:t>
                      </a:r>
                      <a:endParaRPr lang="en-US" altLang="zh-CN" sz="8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800" b="0" i="0">
                          <a:solidFill>
                            <a:srgbClr val="000000"/>
                          </a:solidFill>
                          <a:latin typeface="Calibri" panose="020F0502020204030204"/>
                          <a:ea typeface="Calibri" panose="020F0502020204030204"/>
                        </a:rPr>
                        <a:t>14</a:t>
                      </a:r>
                      <a:endParaRPr lang="en-US" altLang="zh-CN" sz="8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800" b="0" i="0">
                          <a:solidFill>
                            <a:srgbClr val="000000"/>
                          </a:solidFill>
                          <a:latin typeface="Calibri" panose="020F0502020204030204"/>
                          <a:ea typeface="Calibri" panose="020F0502020204030204"/>
                        </a:rPr>
                        <a:t>2.002186729</a:t>
                      </a:r>
                      <a:endParaRPr lang="en-US" altLang="zh-CN" sz="8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800" b="0" i="0">
                          <a:solidFill>
                            <a:srgbClr val="000000"/>
                          </a:solidFill>
                          <a:latin typeface="Calibri" panose="020F0502020204030204"/>
                          <a:ea typeface="Calibri" panose="020F0502020204030204"/>
                        </a:rPr>
                        <a:t>17.93852635</a:t>
                      </a:r>
                      <a:endParaRPr lang="en-US" altLang="zh-CN" sz="8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r>
              <a:tr h="173990">
                <a:tc>
                  <a:txBody>
                    <a:bodyPr/>
                    <a:p>
                      <a:pPr marL="6350" indent="0" algn="l" fontAlgn="ctr"/>
                      <a:r>
                        <a:rPr lang="en-US" altLang="zh-CN" sz="800" b="0" i="0">
                          <a:solidFill>
                            <a:srgbClr val="000000"/>
                          </a:solidFill>
                          <a:latin typeface="Calibri" panose="020F0502020204030204"/>
                          <a:ea typeface="Calibri" panose="020F0502020204030204"/>
                        </a:rPr>
                        <a:t>HBI</a:t>
                      </a:r>
                      <a:endParaRPr lang="en-US" altLang="zh-CN" sz="8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800" b="0" i="0">
                          <a:solidFill>
                            <a:srgbClr val="000000"/>
                          </a:solidFill>
                          <a:latin typeface="Calibri" panose="020F0502020204030204"/>
                          <a:ea typeface="Calibri" panose="020F0502020204030204"/>
                        </a:rPr>
                        <a:t>0.495871782</a:t>
                      </a:r>
                      <a:endParaRPr lang="en-US" altLang="zh-CN" sz="8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800" b="0" i="0">
                          <a:solidFill>
                            <a:srgbClr val="000000"/>
                          </a:solidFill>
                          <a:latin typeface="Calibri" panose="020F0502020204030204"/>
                          <a:ea typeface="Calibri" panose="020F0502020204030204"/>
                        </a:rPr>
                        <a:t>0</a:t>
                      </a:r>
                      <a:endParaRPr lang="en-US" altLang="zh-CN" sz="8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800" b="0" i="0">
                          <a:solidFill>
                            <a:srgbClr val="000000"/>
                          </a:solidFill>
                          <a:latin typeface="Calibri" panose="020F0502020204030204"/>
                          <a:ea typeface="Calibri" panose="020F0502020204030204"/>
                        </a:rPr>
                        <a:t>0</a:t>
                      </a:r>
                      <a:endParaRPr lang="en-US" altLang="zh-CN" sz="8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800" b="0" i="0">
                          <a:solidFill>
                            <a:srgbClr val="000000"/>
                          </a:solidFill>
                          <a:latin typeface="Calibri" panose="020F0502020204030204"/>
                          <a:ea typeface="Calibri" panose="020F0502020204030204"/>
                        </a:rPr>
                        <a:t>0.86040569</a:t>
                      </a:r>
                      <a:endParaRPr lang="en-US" altLang="zh-CN" sz="8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800" b="0" i="0">
                          <a:solidFill>
                            <a:srgbClr val="000000"/>
                          </a:solidFill>
                          <a:latin typeface="Calibri" panose="020F0502020204030204"/>
                          <a:ea typeface="Calibri" panose="020F0502020204030204"/>
                        </a:rPr>
                        <a:t>0.927580557</a:t>
                      </a:r>
                      <a:endParaRPr lang="en-US" altLang="zh-CN" sz="8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800" b="0" i="0">
                          <a:solidFill>
                            <a:srgbClr val="000000"/>
                          </a:solidFill>
                          <a:latin typeface="Calibri" panose="020F0502020204030204"/>
                          <a:ea typeface="Calibri" panose="020F0502020204030204"/>
                        </a:rPr>
                        <a:t>5</a:t>
                      </a:r>
                      <a:endParaRPr lang="en-US" altLang="zh-CN" sz="8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800" b="0" i="0">
                          <a:solidFill>
                            <a:srgbClr val="000000"/>
                          </a:solidFill>
                          <a:latin typeface="Calibri" panose="020F0502020204030204"/>
                          <a:ea typeface="Calibri" panose="020F0502020204030204"/>
                        </a:rPr>
                        <a:t>1.631926877</a:t>
                      </a:r>
                      <a:endParaRPr lang="en-US" altLang="zh-CN" sz="8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800" b="0" i="0">
                          <a:solidFill>
                            <a:srgbClr val="000000"/>
                          </a:solidFill>
                          <a:latin typeface="Calibri" panose="020F0502020204030204"/>
                          <a:ea typeface="Calibri" panose="020F0502020204030204"/>
                        </a:rPr>
                        <a:t>2.004334505</a:t>
                      </a:r>
                      <a:endParaRPr lang="en-US" altLang="zh-CN" sz="8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r>
              <a:tr h="173990">
                <a:tc>
                  <a:txBody>
                    <a:bodyPr/>
                    <a:p>
                      <a:pPr marL="6350" indent="0" algn="l" fontAlgn="ctr"/>
                      <a:r>
                        <a:rPr lang="en-US" altLang="zh-CN" sz="800" b="0" i="0">
                          <a:solidFill>
                            <a:srgbClr val="000000"/>
                          </a:solidFill>
                          <a:latin typeface="Calibri" panose="020F0502020204030204"/>
                          <a:ea typeface="Calibri" panose="020F0502020204030204"/>
                        </a:rPr>
                        <a:t>OTHERS</a:t>
                      </a:r>
                      <a:endParaRPr lang="en-US" altLang="zh-CN" sz="8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800" b="0" i="0">
                          <a:solidFill>
                            <a:srgbClr val="000000"/>
                          </a:solidFill>
                          <a:latin typeface="Calibri" panose="020F0502020204030204"/>
                          <a:ea typeface="Calibri" panose="020F0502020204030204"/>
                        </a:rPr>
                        <a:t>1.420592521</a:t>
                      </a:r>
                      <a:endParaRPr lang="en-US" altLang="zh-CN" sz="8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800" b="0" i="0">
                          <a:solidFill>
                            <a:srgbClr val="000000"/>
                          </a:solidFill>
                          <a:latin typeface="Calibri" panose="020F0502020204030204"/>
                          <a:ea typeface="Calibri" panose="020F0502020204030204"/>
                        </a:rPr>
                        <a:t>2</a:t>
                      </a:r>
                      <a:endParaRPr lang="en-US" altLang="zh-CN" sz="8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800" b="0" i="0">
                          <a:solidFill>
                            <a:srgbClr val="000000"/>
                          </a:solidFill>
                          <a:latin typeface="Calibri" panose="020F0502020204030204"/>
                          <a:ea typeface="Calibri" panose="020F0502020204030204"/>
                        </a:rPr>
                        <a:t>2</a:t>
                      </a:r>
                      <a:endParaRPr lang="en-US" altLang="zh-CN" sz="8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800" b="0" i="0">
                          <a:solidFill>
                            <a:srgbClr val="000000"/>
                          </a:solidFill>
                          <a:latin typeface="Calibri" panose="020F0502020204030204"/>
                          <a:ea typeface="Calibri" panose="020F0502020204030204"/>
                        </a:rPr>
                        <a:t>1.286572827</a:t>
                      </a:r>
                      <a:endParaRPr lang="en-US" altLang="zh-CN" sz="8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800" b="0" i="0">
                          <a:solidFill>
                            <a:srgbClr val="000000"/>
                          </a:solidFill>
                          <a:latin typeface="Calibri" panose="020F0502020204030204"/>
                          <a:ea typeface="Calibri" panose="020F0502020204030204"/>
                        </a:rPr>
                        <a:t>1.134271937</a:t>
                      </a:r>
                      <a:endParaRPr lang="en-US" altLang="zh-CN" sz="8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800" b="0" i="0">
                          <a:solidFill>
                            <a:srgbClr val="000000"/>
                          </a:solidFill>
                          <a:latin typeface="Calibri" panose="020F0502020204030204"/>
                          <a:ea typeface="Calibri" panose="020F0502020204030204"/>
                        </a:rPr>
                        <a:t>7</a:t>
                      </a:r>
                      <a:endParaRPr lang="en-US" altLang="zh-CN" sz="8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800" b="0" i="0">
                          <a:solidFill>
                            <a:srgbClr val="000000"/>
                          </a:solidFill>
                          <a:latin typeface="Calibri" panose="020F0502020204030204"/>
                          <a:ea typeface="Calibri" panose="020F0502020204030204"/>
                        </a:rPr>
                        <a:t>0.905859292</a:t>
                      </a:r>
                      <a:endParaRPr lang="en-US" altLang="zh-CN" sz="8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800" b="0" i="0">
                          <a:solidFill>
                            <a:srgbClr val="000000"/>
                          </a:solidFill>
                          <a:latin typeface="Calibri" panose="020F0502020204030204"/>
                          <a:ea typeface="Calibri" panose="020F0502020204030204"/>
                        </a:rPr>
                        <a:t>4.772959974</a:t>
                      </a:r>
                      <a:endParaRPr lang="en-US" altLang="zh-CN" sz="8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r>
              <a:tr h="173990">
                <a:tc>
                  <a:txBody>
                    <a:bodyPr/>
                    <a:p>
                      <a:pPr marL="6350" indent="0" algn="l" fontAlgn="ctr"/>
                      <a:r>
                        <a:rPr lang="en-US" altLang="zh-CN" sz="800" b="0" i="0">
                          <a:solidFill>
                            <a:srgbClr val="000000"/>
                          </a:solidFill>
                          <a:latin typeface="Calibri" panose="020F0502020204030204"/>
                          <a:ea typeface="Calibri" panose="020F0502020204030204"/>
                        </a:rPr>
                        <a:t>SCRAP_QTY (MT)</a:t>
                      </a:r>
                      <a:endParaRPr lang="en-US" altLang="zh-CN" sz="8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800" b="0" i="0">
                          <a:solidFill>
                            <a:srgbClr val="000000"/>
                          </a:solidFill>
                          <a:latin typeface="Calibri" panose="020F0502020204030204"/>
                          <a:ea typeface="Calibri" panose="020F0502020204030204"/>
                        </a:rPr>
                        <a:t>7.961146187</a:t>
                      </a:r>
                      <a:endParaRPr lang="en-US" altLang="zh-CN" sz="8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800" b="0" i="0">
                          <a:solidFill>
                            <a:srgbClr val="000000"/>
                          </a:solidFill>
                          <a:latin typeface="Calibri" panose="020F0502020204030204"/>
                          <a:ea typeface="Calibri" panose="020F0502020204030204"/>
                        </a:rPr>
                        <a:t>7</a:t>
                      </a:r>
                      <a:endParaRPr lang="en-US" altLang="zh-CN" sz="8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800" b="0" i="0">
                          <a:solidFill>
                            <a:srgbClr val="000000"/>
                          </a:solidFill>
                          <a:latin typeface="Calibri" panose="020F0502020204030204"/>
                          <a:ea typeface="Calibri" panose="020F0502020204030204"/>
                        </a:rPr>
                        <a:t>6</a:t>
                      </a:r>
                      <a:endParaRPr lang="en-US" altLang="zh-CN" sz="8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800" b="0" i="0">
                          <a:solidFill>
                            <a:srgbClr val="000000"/>
                          </a:solidFill>
                          <a:latin typeface="Calibri" panose="020F0502020204030204"/>
                          <a:ea typeface="Calibri" panose="020F0502020204030204"/>
                        </a:rPr>
                        <a:t>20.35611841</a:t>
                      </a:r>
                      <a:endParaRPr lang="en-US" altLang="zh-CN" sz="8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800" b="0" i="0">
                          <a:solidFill>
                            <a:srgbClr val="000000"/>
                          </a:solidFill>
                          <a:latin typeface="Calibri" panose="020F0502020204030204"/>
                          <a:ea typeface="Calibri" panose="020F0502020204030204"/>
                        </a:rPr>
                        <a:t>4.511775528</a:t>
                      </a:r>
                      <a:endParaRPr lang="en-US" altLang="zh-CN" sz="8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800" b="0" i="0">
                          <a:solidFill>
                            <a:srgbClr val="000000"/>
                          </a:solidFill>
                          <a:latin typeface="Calibri" panose="020F0502020204030204"/>
                          <a:ea typeface="Calibri" panose="020F0502020204030204"/>
                        </a:rPr>
                        <a:t>35</a:t>
                      </a:r>
                      <a:endParaRPr lang="en-US" altLang="zh-CN" sz="8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800" b="0" i="0">
                          <a:solidFill>
                            <a:srgbClr val="000000"/>
                          </a:solidFill>
                          <a:latin typeface="Calibri" panose="020F0502020204030204"/>
                          <a:ea typeface="Calibri" panose="020F0502020204030204"/>
                        </a:rPr>
                        <a:t>4.116499327</a:t>
                      </a:r>
                      <a:endParaRPr lang="en-US" altLang="zh-CN" sz="8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800" b="0" i="0">
                          <a:solidFill>
                            <a:srgbClr val="000000"/>
                          </a:solidFill>
                          <a:latin typeface="Calibri" panose="020F0502020204030204"/>
                          <a:ea typeface="Calibri" panose="020F0502020204030204"/>
                        </a:rPr>
                        <a:t>20.17625935</a:t>
                      </a:r>
                      <a:endParaRPr lang="en-US" altLang="zh-CN" sz="8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r>
              <a:tr h="173990">
                <a:tc>
                  <a:txBody>
                    <a:bodyPr/>
                    <a:p>
                      <a:pPr marL="6350" indent="0" algn="l" fontAlgn="ctr"/>
                      <a:r>
                        <a:rPr lang="en-US" altLang="zh-CN" sz="800" b="0" i="0">
                          <a:solidFill>
                            <a:srgbClr val="000000"/>
                          </a:solidFill>
                          <a:latin typeface="Calibri" panose="020F0502020204030204"/>
                          <a:ea typeface="Calibri" panose="020F0502020204030204"/>
                        </a:rPr>
                        <a:t>PIGIRON</a:t>
                      </a:r>
                      <a:endParaRPr lang="en-US" altLang="zh-CN" sz="8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800" b="0" i="0">
                          <a:solidFill>
                            <a:srgbClr val="000000"/>
                          </a:solidFill>
                          <a:latin typeface="Calibri" panose="020F0502020204030204"/>
                          <a:ea typeface="Calibri" panose="020F0502020204030204"/>
                        </a:rPr>
                        <a:t>0.081107334</a:t>
                      </a:r>
                      <a:endParaRPr lang="en-US" altLang="zh-CN" sz="8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800" b="0" i="0">
                          <a:solidFill>
                            <a:srgbClr val="000000"/>
                          </a:solidFill>
                          <a:latin typeface="Calibri" panose="020F0502020204030204"/>
                          <a:ea typeface="Calibri" panose="020F0502020204030204"/>
                        </a:rPr>
                        <a:t>0</a:t>
                      </a:r>
                      <a:endParaRPr lang="en-US" altLang="zh-CN" sz="8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800" b="0" i="0">
                          <a:solidFill>
                            <a:srgbClr val="000000"/>
                          </a:solidFill>
                          <a:latin typeface="Calibri" panose="020F0502020204030204"/>
                          <a:ea typeface="Calibri" panose="020F0502020204030204"/>
                        </a:rPr>
                        <a:t>0</a:t>
                      </a:r>
                      <a:endParaRPr lang="en-US" altLang="zh-CN" sz="8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800" b="0" i="0">
                          <a:solidFill>
                            <a:srgbClr val="000000"/>
                          </a:solidFill>
                          <a:latin typeface="Calibri" panose="020F0502020204030204"/>
                          <a:ea typeface="Calibri" panose="020F0502020204030204"/>
                        </a:rPr>
                        <a:t>0.547840173</a:t>
                      </a:r>
                      <a:endParaRPr lang="en-US" altLang="zh-CN" sz="8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800" b="0" i="0">
                          <a:solidFill>
                            <a:srgbClr val="000000"/>
                          </a:solidFill>
                          <a:latin typeface="Calibri" panose="020F0502020204030204"/>
                          <a:ea typeface="Calibri" panose="020F0502020204030204"/>
                        </a:rPr>
                        <a:t>0.740162261</a:t>
                      </a:r>
                      <a:endParaRPr lang="en-US" altLang="zh-CN" sz="8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800" b="0" i="0">
                          <a:solidFill>
                            <a:srgbClr val="000000"/>
                          </a:solidFill>
                          <a:latin typeface="Calibri" panose="020F0502020204030204"/>
                          <a:ea typeface="Calibri" panose="020F0502020204030204"/>
                        </a:rPr>
                        <a:t>12</a:t>
                      </a:r>
                      <a:endParaRPr lang="en-US" altLang="zh-CN" sz="8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800" b="0" i="0">
                          <a:solidFill>
                            <a:srgbClr val="000000"/>
                          </a:solidFill>
                          <a:latin typeface="Calibri" panose="020F0502020204030204"/>
                          <a:ea typeface="Calibri" panose="020F0502020204030204"/>
                        </a:rPr>
                        <a:t>13.08349437</a:t>
                      </a:r>
                      <a:endParaRPr lang="en-US" altLang="zh-CN" sz="8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800" b="0" i="0">
                          <a:solidFill>
                            <a:srgbClr val="000000"/>
                          </a:solidFill>
                          <a:latin typeface="Calibri" panose="020F0502020204030204"/>
                          <a:ea typeface="Calibri" panose="020F0502020204030204"/>
                        </a:rPr>
                        <a:t>197.1129666</a:t>
                      </a:r>
                      <a:endParaRPr lang="en-US" altLang="zh-CN" sz="8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r>
              <a:tr h="173990">
                <a:tc>
                  <a:txBody>
                    <a:bodyPr/>
                    <a:p>
                      <a:pPr marL="6350" indent="0" algn="l" fontAlgn="ctr"/>
                      <a:r>
                        <a:rPr lang="en-US" altLang="zh-CN" sz="800" b="0" i="0">
                          <a:solidFill>
                            <a:srgbClr val="000000"/>
                          </a:solidFill>
                          <a:latin typeface="Calibri" panose="020F0502020204030204"/>
                          <a:ea typeface="Calibri" panose="020F0502020204030204"/>
                        </a:rPr>
                        <a:t>DRI1_QTY (MT) (Lumps)</a:t>
                      </a:r>
                      <a:endParaRPr lang="en-US" altLang="zh-CN" sz="8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800" b="0" i="0">
                          <a:solidFill>
                            <a:srgbClr val="000000"/>
                          </a:solidFill>
                          <a:latin typeface="Calibri" panose="020F0502020204030204"/>
                          <a:ea typeface="Calibri" panose="020F0502020204030204"/>
                        </a:rPr>
                        <a:t>9.699181479</a:t>
                      </a:r>
                      <a:endParaRPr lang="en-US" altLang="zh-CN" sz="8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800" b="0" i="0">
                          <a:solidFill>
                            <a:srgbClr val="000000"/>
                          </a:solidFill>
                          <a:latin typeface="Calibri" panose="020F0502020204030204"/>
                          <a:ea typeface="Calibri" panose="020F0502020204030204"/>
                        </a:rPr>
                        <a:t>9.528663</a:t>
                      </a:r>
                      <a:endParaRPr lang="en-US" altLang="zh-CN" sz="8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800" b="0" i="0">
                          <a:solidFill>
                            <a:srgbClr val="000000"/>
                          </a:solidFill>
                          <a:latin typeface="Calibri" panose="020F0502020204030204"/>
                          <a:ea typeface="Calibri" panose="020F0502020204030204"/>
                        </a:rPr>
                        <a:t>0</a:t>
                      </a:r>
                      <a:endParaRPr lang="en-US" altLang="zh-CN" sz="8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800" b="0" i="0">
                          <a:solidFill>
                            <a:srgbClr val="000000"/>
                          </a:solidFill>
                          <a:latin typeface="Calibri" panose="020F0502020204030204"/>
                          <a:ea typeface="Calibri" panose="020F0502020204030204"/>
                        </a:rPr>
                        <a:t>16.05014869</a:t>
                      </a:r>
                      <a:endParaRPr lang="en-US" altLang="zh-CN" sz="8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800" b="0" i="0">
                          <a:solidFill>
                            <a:srgbClr val="000000"/>
                          </a:solidFill>
                          <a:latin typeface="Calibri" panose="020F0502020204030204"/>
                          <a:ea typeface="Calibri" panose="020F0502020204030204"/>
                        </a:rPr>
                        <a:t>4.006263682</a:t>
                      </a:r>
                      <a:endParaRPr lang="en-US" altLang="zh-CN" sz="8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800" b="0" i="0">
                          <a:solidFill>
                            <a:srgbClr val="000000"/>
                          </a:solidFill>
                          <a:latin typeface="Calibri" panose="020F0502020204030204"/>
                          <a:ea typeface="Calibri" panose="020F0502020204030204"/>
                        </a:rPr>
                        <a:t>37.44913</a:t>
                      </a:r>
                      <a:endParaRPr lang="en-US" altLang="zh-CN" sz="8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800" b="0" i="0">
                          <a:solidFill>
                            <a:srgbClr val="000000"/>
                          </a:solidFill>
                          <a:latin typeface="Calibri" panose="020F0502020204030204"/>
                          <a:ea typeface="Calibri" panose="020F0502020204030204"/>
                        </a:rPr>
                        <a:t>0.540047936</a:t>
                      </a:r>
                      <a:endParaRPr lang="en-US" altLang="zh-CN" sz="8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800" b="0" i="0">
                          <a:solidFill>
                            <a:srgbClr val="000000"/>
                          </a:solidFill>
                          <a:latin typeface="Calibri" panose="020F0502020204030204"/>
                          <a:ea typeface="Calibri" panose="020F0502020204030204"/>
                        </a:rPr>
                        <a:t>1.706236518</a:t>
                      </a:r>
                      <a:endParaRPr lang="en-US" altLang="zh-CN" sz="8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r>
              <a:tr h="295910">
                <a:tc>
                  <a:txBody>
                    <a:bodyPr/>
                    <a:p>
                      <a:pPr marL="6350" indent="0" algn="l" fontAlgn="ctr"/>
                      <a:r>
                        <a:rPr lang="en-US" altLang="zh-CN" sz="800" b="0" i="0">
                          <a:solidFill>
                            <a:srgbClr val="000000"/>
                          </a:solidFill>
                          <a:latin typeface="Calibri" panose="020F0502020204030204"/>
                          <a:ea typeface="Calibri" panose="020F0502020204030204"/>
                        </a:rPr>
                        <a:t>DRI2_QTY</a:t>
                      </a:r>
                      <a:br>
                        <a:rPr lang="en-US" altLang="zh-CN" sz="800" b="0" i="0">
                          <a:solidFill>
                            <a:srgbClr val="000000"/>
                          </a:solidFill>
                          <a:latin typeface="Calibri" panose="020F0502020204030204"/>
                          <a:ea typeface="Calibri" panose="020F0502020204030204"/>
                        </a:rPr>
                      </a:br>
                      <a:r>
                        <a:rPr lang="en-US" altLang="zh-CN" sz="800" b="0" i="0">
                          <a:solidFill>
                            <a:srgbClr val="000000"/>
                          </a:solidFill>
                          <a:latin typeface="Calibri" panose="020F0502020204030204"/>
                          <a:ea typeface="Calibri" panose="020F0502020204030204"/>
                        </a:rPr>
                        <a:t>(MT) (Fines)</a:t>
                      </a:r>
                      <a:endParaRPr lang="en-US" altLang="zh-CN" sz="8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800" b="0" i="0">
                          <a:solidFill>
                            <a:srgbClr val="000000"/>
                          </a:solidFill>
                          <a:latin typeface="Calibri" panose="020F0502020204030204"/>
                          <a:ea typeface="Calibri" panose="020F0502020204030204"/>
                        </a:rPr>
                        <a:t>4.964609949</a:t>
                      </a:r>
                      <a:endParaRPr lang="en-US" altLang="zh-CN" sz="8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800" b="0" i="0">
                          <a:solidFill>
                            <a:srgbClr val="000000"/>
                          </a:solidFill>
                          <a:latin typeface="Calibri" panose="020F0502020204030204"/>
                          <a:ea typeface="Calibri" panose="020F0502020204030204"/>
                        </a:rPr>
                        <a:t>5.022748</a:t>
                      </a:r>
                      <a:endParaRPr lang="en-US" altLang="zh-CN" sz="8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800" b="0" i="0">
                          <a:solidFill>
                            <a:srgbClr val="000000"/>
                          </a:solidFill>
                          <a:latin typeface="Calibri" panose="020F0502020204030204"/>
                          <a:ea typeface="Calibri" panose="020F0502020204030204"/>
                        </a:rPr>
                        <a:t>0</a:t>
                      </a:r>
                      <a:endParaRPr lang="en-US" altLang="zh-CN" sz="8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800" b="0" i="0">
                          <a:solidFill>
                            <a:srgbClr val="000000"/>
                          </a:solidFill>
                          <a:latin typeface="Calibri" panose="020F0502020204030204"/>
                          <a:ea typeface="Calibri" panose="020F0502020204030204"/>
                        </a:rPr>
                        <a:t>3.055302249</a:t>
                      </a:r>
                      <a:endParaRPr lang="en-US" altLang="zh-CN" sz="8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800" b="0" i="0">
                          <a:solidFill>
                            <a:srgbClr val="000000"/>
                          </a:solidFill>
                          <a:latin typeface="Calibri" panose="020F0502020204030204"/>
                          <a:ea typeface="Calibri" panose="020F0502020204030204"/>
                        </a:rPr>
                        <a:t>1.74794229</a:t>
                      </a:r>
                      <a:endParaRPr lang="en-US" altLang="zh-CN" sz="8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800" b="0" i="0">
                          <a:solidFill>
                            <a:srgbClr val="000000"/>
                          </a:solidFill>
                          <a:latin typeface="Calibri" panose="020F0502020204030204"/>
                          <a:ea typeface="Calibri" panose="020F0502020204030204"/>
                        </a:rPr>
                        <a:t>10.02142</a:t>
                      </a:r>
                      <a:endParaRPr lang="en-US" altLang="zh-CN" sz="8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800" b="0" i="0">
                          <a:solidFill>
                            <a:srgbClr val="000000"/>
                          </a:solidFill>
                          <a:latin typeface="Calibri" panose="020F0502020204030204"/>
                          <a:ea typeface="Calibri" panose="020F0502020204030204"/>
                        </a:rPr>
                        <a:t>-1.525006255</a:t>
                      </a:r>
                      <a:endParaRPr lang="en-US" altLang="zh-CN" sz="8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800" b="0" i="0">
                          <a:solidFill>
                            <a:srgbClr val="000000"/>
                          </a:solidFill>
                          <a:latin typeface="Calibri" panose="020F0502020204030204"/>
                          <a:ea typeface="Calibri" panose="020F0502020204030204"/>
                        </a:rPr>
                        <a:t>2.269572842</a:t>
                      </a:r>
                      <a:endParaRPr lang="en-US" altLang="zh-CN" sz="8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r>
              <a:tr h="173990">
                <a:tc>
                  <a:txBody>
                    <a:bodyPr/>
                    <a:p>
                      <a:pPr marL="6350" indent="0" algn="l" fontAlgn="ctr"/>
                      <a:r>
                        <a:rPr lang="en-US" altLang="zh-CN" sz="800" b="0" i="0">
                          <a:solidFill>
                            <a:srgbClr val="000000"/>
                          </a:solidFill>
                          <a:latin typeface="Calibri" panose="020F0502020204030204"/>
                          <a:ea typeface="Calibri" panose="020F0502020204030204"/>
                        </a:rPr>
                        <a:t>TOT_DRI_QTY</a:t>
                      </a:r>
                      <a:endParaRPr lang="en-US" altLang="zh-CN" sz="8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800" b="0" i="0">
                          <a:solidFill>
                            <a:srgbClr val="000000"/>
                          </a:solidFill>
                          <a:latin typeface="Calibri" panose="020F0502020204030204"/>
                          <a:ea typeface="Calibri" panose="020F0502020204030204"/>
                        </a:rPr>
                        <a:t>14.66379142</a:t>
                      </a:r>
                      <a:endParaRPr lang="en-US" altLang="zh-CN" sz="8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800" b="0" i="0">
                          <a:solidFill>
                            <a:srgbClr val="000000"/>
                          </a:solidFill>
                          <a:latin typeface="Calibri" panose="020F0502020204030204"/>
                          <a:ea typeface="Calibri" panose="020F0502020204030204"/>
                        </a:rPr>
                        <a:t>14.8691</a:t>
                      </a:r>
                      <a:endParaRPr lang="en-US" altLang="zh-CN" sz="8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800" b="0" i="0">
                          <a:solidFill>
                            <a:srgbClr val="000000"/>
                          </a:solidFill>
                          <a:latin typeface="Calibri" panose="020F0502020204030204"/>
                          <a:ea typeface="Calibri" panose="020F0502020204030204"/>
                        </a:rPr>
                        <a:t>0</a:t>
                      </a:r>
                      <a:endParaRPr lang="en-US" altLang="zh-CN" sz="8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800" b="0" i="0">
                          <a:solidFill>
                            <a:srgbClr val="000000"/>
                          </a:solidFill>
                          <a:latin typeface="Calibri" panose="020F0502020204030204"/>
                          <a:ea typeface="Calibri" panose="020F0502020204030204"/>
                        </a:rPr>
                        <a:t>17.00481557</a:t>
                      </a:r>
                      <a:endParaRPr lang="en-US" altLang="zh-CN" sz="8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800" b="0" i="0">
                          <a:solidFill>
                            <a:srgbClr val="000000"/>
                          </a:solidFill>
                          <a:latin typeface="Calibri" panose="020F0502020204030204"/>
                          <a:ea typeface="Calibri" panose="020F0502020204030204"/>
                        </a:rPr>
                        <a:t>4.123689557</a:t>
                      </a:r>
                      <a:endParaRPr lang="en-US" altLang="zh-CN" sz="8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800" b="0" i="0">
                          <a:solidFill>
                            <a:srgbClr val="000000"/>
                          </a:solidFill>
                          <a:latin typeface="Calibri" panose="020F0502020204030204"/>
                          <a:ea typeface="Calibri" panose="020F0502020204030204"/>
                        </a:rPr>
                        <a:t>37.44913</a:t>
                      </a:r>
                      <a:endParaRPr lang="en-US" altLang="zh-CN" sz="8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800" b="0" i="0">
                          <a:solidFill>
                            <a:srgbClr val="000000"/>
                          </a:solidFill>
                          <a:latin typeface="Calibri" panose="020F0502020204030204"/>
                          <a:ea typeface="Calibri" panose="020F0502020204030204"/>
                        </a:rPr>
                        <a:t>-0.19544134</a:t>
                      </a:r>
                      <a:endParaRPr lang="en-US" altLang="zh-CN" sz="8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800" b="0" i="0">
                          <a:solidFill>
                            <a:srgbClr val="000000"/>
                          </a:solidFill>
                          <a:latin typeface="Calibri" panose="020F0502020204030204"/>
                          <a:ea typeface="Calibri" panose="020F0502020204030204"/>
                        </a:rPr>
                        <a:t>1.082951379</a:t>
                      </a:r>
                      <a:endParaRPr lang="en-US" altLang="zh-CN" sz="8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r>
              <a:tr h="295910">
                <a:tc>
                  <a:txBody>
                    <a:bodyPr/>
                    <a:p>
                      <a:pPr marL="6350" indent="0" algn="l" fontAlgn="ctr"/>
                      <a:r>
                        <a:rPr lang="en-US" altLang="zh-CN" sz="800" b="0" i="0">
                          <a:solidFill>
                            <a:srgbClr val="000000"/>
                          </a:solidFill>
                          <a:latin typeface="Calibri" panose="020F0502020204030204"/>
                          <a:ea typeface="Calibri" panose="020F0502020204030204"/>
                        </a:rPr>
                        <a:t>HOT_METAL (HOT Metal from MBF)</a:t>
                      </a:r>
                      <a:endParaRPr lang="en-US" altLang="zh-CN" sz="8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800" b="0" i="0">
                          <a:solidFill>
                            <a:srgbClr val="000000"/>
                          </a:solidFill>
                          <a:latin typeface="Calibri" panose="020F0502020204030204"/>
                          <a:ea typeface="Calibri" panose="020F0502020204030204"/>
                        </a:rPr>
                        <a:t>43.46996406</a:t>
                      </a:r>
                      <a:endParaRPr lang="en-US" altLang="zh-CN" sz="8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800" b="0" i="0">
                          <a:solidFill>
                            <a:srgbClr val="000000"/>
                          </a:solidFill>
                          <a:latin typeface="Calibri" panose="020F0502020204030204"/>
                          <a:ea typeface="Calibri" panose="020F0502020204030204"/>
                        </a:rPr>
                        <a:t>43.942</a:t>
                      </a:r>
                      <a:endParaRPr lang="en-US" altLang="zh-CN" sz="8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800" b="0" i="0">
                          <a:solidFill>
                            <a:srgbClr val="000000"/>
                          </a:solidFill>
                          <a:latin typeface="Calibri" panose="020F0502020204030204"/>
                          <a:ea typeface="Calibri" panose="020F0502020204030204"/>
                        </a:rPr>
                        <a:t>0</a:t>
                      </a:r>
                      <a:endParaRPr lang="en-US" altLang="zh-CN" sz="8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800" b="0" i="0">
                          <a:solidFill>
                            <a:srgbClr val="000000"/>
                          </a:solidFill>
                          <a:latin typeface="Calibri" panose="020F0502020204030204"/>
                          <a:ea typeface="Calibri" panose="020F0502020204030204"/>
                        </a:rPr>
                        <a:t>17.71652119</a:t>
                      </a:r>
                      <a:endParaRPr lang="en-US" altLang="zh-CN" sz="8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800" b="0" i="0">
                          <a:solidFill>
                            <a:srgbClr val="000000"/>
                          </a:solidFill>
                          <a:latin typeface="Calibri" panose="020F0502020204030204"/>
                          <a:ea typeface="Calibri" panose="020F0502020204030204"/>
                        </a:rPr>
                        <a:t>4.209099808</a:t>
                      </a:r>
                      <a:endParaRPr lang="en-US" altLang="zh-CN" sz="8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800" b="0" i="0">
                          <a:solidFill>
                            <a:srgbClr val="000000"/>
                          </a:solidFill>
                          <a:latin typeface="Calibri" panose="020F0502020204030204"/>
                          <a:ea typeface="Calibri" panose="020F0502020204030204"/>
                        </a:rPr>
                        <a:t>55.36</a:t>
                      </a:r>
                      <a:endParaRPr lang="en-US" altLang="zh-CN" sz="8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800" b="0" i="0">
                          <a:solidFill>
                            <a:srgbClr val="000000"/>
                          </a:solidFill>
                          <a:latin typeface="Calibri" panose="020F0502020204030204"/>
                          <a:ea typeface="Calibri" panose="020F0502020204030204"/>
                        </a:rPr>
                        <a:t>-3.960188424</a:t>
                      </a:r>
                      <a:endParaRPr lang="en-US" altLang="zh-CN" sz="8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800" b="0" i="0">
                          <a:solidFill>
                            <a:srgbClr val="000000"/>
                          </a:solidFill>
                          <a:latin typeface="Calibri" panose="020F0502020204030204"/>
                          <a:ea typeface="Calibri" panose="020F0502020204030204"/>
                        </a:rPr>
                        <a:t>31.88731166</a:t>
                      </a:r>
                      <a:endParaRPr lang="en-US" altLang="zh-CN" sz="8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r>
              <a:tr h="173990">
                <a:tc>
                  <a:txBody>
                    <a:bodyPr/>
                    <a:p>
                      <a:pPr marL="6350" indent="0" algn="l" fontAlgn="ctr"/>
                      <a:r>
                        <a:rPr lang="en-US" altLang="zh-CN" sz="800" b="0" i="0">
                          <a:solidFill>
                            <a:srgbClr val="000000"/>
                          </a:solidFill>
                          <a:latin typeface="Calibri" panose="020F0502020204030204"/>
                          <a:ea typeface="Calibri" panose="020F0502020204030204"/>
                        </a:rPr>
                        <a:t>Total Charge</a:t>
                      </a:r>
                      <a:endParaRPr lang="en-US" altLang="zh-CN" sz="8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800" b="0" i="0">
                          <a:solidFill>
                            <a:srgbClr val="000000"/>
                          </a:solidFill>
                          <a:latin typeface="Calibri" panose="020F0502020204030204"/>
                          <a:ea typeface="Calibri" panose="020F0502020204030204"/>
                        </a:rPr>
                        <a:t>66.176009</a:t>
                      </a:r>
                      <a:endParaRPr lang="en-US" altLang="zh-CN" sz="8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800" b="0" i="0">
                          <a:solidFill>
                            <a:srgbClr val="000000"/>
                          </a:solidFill>
                          <a:latin typeface="Calibri" panose="020F0502020204030204"/>
                          <a:ea typeface="Calibri" panose="020F0502020204030204"/>
                        </a:rPr>
                        <a:t>66.04749</a:t>
                      </a:r>
                      <a:endParaRPr lang="en-US" altLang="zh-CN" sz="8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800" b="0" i="0">
                          <a:solidFill>
                            <a:srgbClr val="000000"/>
                          </a:solidFill>
                          <a:latin typeface="Calibri" panose="020F0502020204030204"/>
                          <a:ea typeface="Calibri" panose="020F0502020204030204"/>
                        </a:rPr>
                        <a:t>66.51296</a:t>
                      </a:r>
                      <a:endParaRPr lang="en-US" altLang="zh-CN" sz="8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800" b="0" i="0">
                          <a:solidFill>
                            <a:srgbClr val="000000"/>
                          </a:solidFill>
                          <a:latin typeface="Calibri" panose="020F0502020204030204"/>
                          <a:ea typeface="Calibri" panose="020F0502020204030204"/>
                        </a:rPr>
                        <a:t>39.06069723</a:t>
                      </a:r>
                      <a:endParaRPr lang="en-US" altLang="zh-CN" sz="8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800" b="0" i="0">
                          <a:solidFill>
                            <a:srgbClr val="000000"/>
                          </a:solidFill>
                          <a:latin typeface="Calibri" panose="020F0502020204030204"/>
                          <a:ea typeface="Calibri" panose="020F0502020204030204"/>
                        </a:rPr>
                        <a:t>6.249855777</a:t>
                      </a:r>
                      <a:endParaRPr lang="en-US" altLang="zh-CN" sz="8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800" b="0" i="0">
                          <a:solidFill>
                            <a:srgbClr val="000000"/>
                          </a:solidFill>
                          <a:latin typeface="Calibri" panose="020F0502020204030204"/>
                          <a:ea typeface="Calibri" panose="020F0502020204030204"/>
                        </a:rPr>
                        <a:t>61.623777</a:t>
                      </a:r>
                      <a:endParaRPr lang="en-US" altLang="zh-CN" sz="8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800" b="0" i="0">
                          <a:solidFill>
                            <a:srgbClr val="000000"/>
                          </a:solidFill>
                          <a:latin typeface="Calibri" panose="020F0502020204030204"/>
                          <a:ea typeface="Calibri" panose="020F0502020204030204"/>
                        </a:rPr>
                        <a:t>0.509982018</a:t>
                      </a:r>
                      <a:endParaRPr lang="en-US" altLang="zh-CN" sz="8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800" b="0" i="0">
                          <a:solidFill>
                            <a:srgbClr val="000000"/>
                          </a:solidFill>
                          <a:latin typeface="Calibri" panose="020F0502020204030204"/>
                          <a:ea typeface="Calibri" panose="020F0502020204030204"/>
                        </a:rPr>
                        <a:t>5.59274389</a:t>
                      </a:r>
                      <a:endParaRPr lang="en-US" altLang="zh-CN" sz="8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r>
              <a:tr h="295910">
                <a:tc>
                  <a:txBody>
                    <a:bodyPr/>
                    <a:p>
                      <a:pPr marL="6350" indent="0" algn="l" fontAlgn="ctr"/>
                      <a:r>
                        <a:rPr lang="en-US" altLang="zh-CN" sz="800" b="0" i="0">
                          <a:solidFill>
                            <a:srgbClr val="000000"/>
                          </a:solidFill>
                          <a:latin typeface="Calibri" panose="020F0502020204030204"/>
                          <a:ea typeface="Calibri" panose="020F0502020204030204"/>
                        </a:rPr>
                        <a:t>Hot_Heel (Left Over Liquid metal in EAF)</a:t>
                      </a:r>
                      <a:endParaRPr lang="en-US" altLang="zh-CN" sz="8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800" b="0" i="0">
                          <a:solidFill>
                            <a:srgbClr val="000000"/>
                          </a:solidFill>
                          <a:latin typeface="Calibri" panose="020F0502020204030204"/>
                          <a:ea typeface="Calibri" panose="020F0502020204030204"/>
                        </a:rPr>
                        <a:t>10.08572122</a:t>
                      </a:r>
                      <a:endParaRPr lang="en-US" altLang="zh-CN" sz="8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800" b="0" i="0">
                          <a:solidFill>
                            <a:srgbClr val="000000"/>
                          </a:solidFill>
                          <a:latin typeface="Calibri" panose="020F0502020204030204"/>
                          <a:ea typeface="Calibri" panose="020F0502020204030204"/>
                        </a:rPr>
                        <a:t>10</a:t>
                      </a:r>
                      <a:endParaRPr lang="en-US" altLang="zh-CN" sz="8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800" b="0" i="0">
                          <a:solidFill>
                            <a:srgbClr val="000000"/>
                          </a:solidFill>
                          <a:latin typeface="Calibri" panose="020F0502020204030204"/>
                          <a:ea typeface="Calibri" panose="020F0502020204030204"/>
                        </a:rPr>
                        <a:t>10</a:t>
                      </a:r>
                      <a:endParaRPr lang="en-US" altLang="zh-CN" sz="8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800" b="0" i="0">
                          <a:solidFill>
                            <a:srgbClr val="000000"/>
                          </a:solidFill>
                          <a:latin typeface="Calibri" panose="020F0502020204030204"/>
                          <a:ea typeface="Calibri" panose="020F0502020204030204"/>
                        </a:rPr>
                        <a:t>2.644616231</a:t>
                      </a:r>
                      <a:endParaRPr lang="en-US" altLang="zh-CN" sz="8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800" b="0" i="0">
                          <a:solidFill>
                            <a:srgbClr val="000000"/>
                          </a:solidFill>
                          <a:latin typeface="Calibri" panose="020F0502020204030204"/>
                          <a:ea typeface="Calibri" panose="020F0502020204030204"/>
                        </a:rPr>
                        <a:t>1.626227607</a:t>
                      </a:r>
                      <a:endParaRPr lang="en-US" altLang="zh-CN" sz="8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800" b="0" i="0">
                          <a:solidFill>
                            <a:srgbClr val="000000"/>
                          </a:solidFill>
                          <a:latin typeface="Calibri" panose="020F0502020204030204"/>
                          <a:ea typeface="Calibri" panose="020F0502020204030204"/>
                        </a:rPr>
                        <a:t>16</a:t>
                      </a:r>
                      <a:endParaRPr lang="en-US" altLang="zh-CN" sz="8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800" b="0" i="0">
                          <a:solidFill>
                            <a:srgbClr val="000000"/>
                          </a:solidFill>
                          <a:latin typeface="Calibri" panose="020F0502020204030204"/>
                          <a:ea typeface="Calibri" panose="020F0502020204030204"/>
                        </a:rPr>
                        <a:t>0.398727384</a:t>
                      </a:r>
                      <a:endParaRPr lang="en-US" altLang="zh-CN" sz="8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800" b="0" i="0">
                          <a:solidFill>
                            <a:srgbClr val="000000"/>
                          </a:solidFill>
                          <a:latin typeface="Calibri" panose="020F0502020204030204"/>
                          <a:ea typeface="Calibri" panose="020F0502020204030204"/>
                        </a:rPr>
                        <a:t>5.334155975</a:t>
                      </a:r>
                      <a:endParaRPr lang="en-US" altLang="zh-CN" sz="8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r>
              <a:tr h="173990">
                <a:tc>
                  <a:txBody>
                    <a:bodyPr/>
                    <a:p>
                      <a:pPr marL="6350" indent="0" algn="l" fontAlgn="ctr"/>
                      <a:r>
                        <a:rPr lang="en-US" altLang="zh-CN" sz="800" b="0" i="0">
                          <a:solidFill>
                            <a:srgbClr val="000000"/>
                          </a:solidFill>
                          <a:latin typeface="Calibri" panose="020F0502020204030204"/>
                          <a:ea typeface="Calibri" panose="020F0502020204030204"/>
                        </a:rPr>
                        <a:t>DOLO</a:t>
                      </a:r>
                      <a:endParaRPr lang="en-US" altLang="zh-CN" sz="8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800" b="0" i="0">
                          <a:solidFill>
                            <a:srgbClr val="000000"/>
                          </a:solidFill>
                          <a:latin typeface="Calibri" panose="020F0502020204030204"/>
                          <a:ea typeface="Calibri" panose="020F0502020204030204"/>
                        </a:rPr>
                        <a:t>1.884902954</a:t>
                      </a:r>
                      <a:endParaRPr lang="en-US" altLang="zh-CN" sz="8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800" b="0" i="0">
                          <a:solidFill>
                            <a:srgbClr val="000000"/>
                          </a:solidFill>
                          <a:latin typeface="Calibri" panose="020F0502020204030204"/>
                          <a:ea typeface="Calibri" panose="020F0502020204030204"/>
                        </a:rPr>
                        <a:t>1.923484</a:t>
                      </a:r>
                      <a:endParaRPr lang="en-US" altLang="zh-CN" sz="8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800" b="0" i="0">
                          <a:solidFill>
                            <a:srgbClr val="000000"/>
                          </a:solidFill>
                          <a:latin typeface="Calibri" panose="020F0502020204030204"/>
                          <a:ea typeface="Calibri" panose="020F0502020204030204"/>
                        </a:rPr>
                        <a:t>1.2</a:t>
                      </a:r>
                      <a:endParaRPr lang="en-US" altLang="zh-CN" sz="8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800" b="0" i="0">
                          <a:solidFill>
                            <a:srgbClr val="000000"/>
                          </a:solidFill>
                          <a:latin typeface="Calibri" panose="020F0502020204030204"/>
                          <a:ea typeface="Calibri" panose="020F0502020204030204"/>
                        </a:rPr>
                        <a:t>0.254272601</a:t>
                      </a:r>
                      <a:endParaRPr lang="en-US" altLang="zh-CN" sz="8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800" b="0" i="0">
                          <a:solidFill>
                            <a:srgbClr val="000000"/>
                          </a:solidFill>
                          <a:latin typeface="Calibri" panose="020F0502020204030204"/>
                          <a:ea typeface="Calibri" panose="020F0502020204030204"/>
                        </a:rPr>
                        <a:t>0.5042545</a:t>
                      </a:r>
                      <a:endParaRPr lang="en-US" altLang="zh-CN" sz="8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800" b="0" i="0">
                          <a:solidFill>
                            <a:srgbClr val="000000"/>
                          </a:solidFill>
                          <a:latin typeface="Calibri" panose="020F0502020204030204"/>
                          <a:ea typeface="Calibri" panose="020F0502020204030204"/>
                        </a:rPr>
                        <a:t>3.436178</a:t>
                      </a:r>
                      <a:endParaRPr lang="en-US" altLang="zh-CN" sz="8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800" b="0" i="0">
                          <a:solidFill>
                            <a:srgbClr val="000000"/>
                          </a:solidFill>
                          <a:latin typeface="Calibri" panose="020F0502020204030204"/>
                          <a:ea typeface="Calibri" panose="020F0502020204030204"/>
                        </a:rPr>
                        <a:t>-0.419963527</a:t>
                      </a:r>
                      <a:endParaRPr lang="en-US" altLang="zh-CN" sz="8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800" b="0" i="0">
                          <a:solidFill>
                            <a:srgbClr val="000000"/>
                          </a:solidFill>
                          <a:latin typeface="Calibri" panose="020F0502020204030204"/>
                          <a:ea typeface="Calibri" panose="020F0502020204030204"/>
                        </a:rPr>
                        <a:t>0.78126435</a:t>
                      </a:r>
                      <a:endParaRPr lang="en-US" altLang="zh-CN" sz="8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r>
              <a:tr h="173990">
                <a:tc>
                  <a:txBody>
                    <a:bodyPr/>
                    <a:p>
                      <a:pPr marL="6350" indent="0" algn="l" fontAlgn="ctr"/>
                      <a:r>
                        <a:rPr lang="en-US" altLang="zh-CN" sz="800" b="0" i="0">
                          <a:solidFill>
                            <a:srgbClr val="000000"/>
                          </a:solidFill>
                          <a:latin typeface="Calibri" panose="020F0502020204030204"/>
                          <a:ea typeface="Calibri" panose="020F0502020204030204"/>
                        </a:rPr>
                        <a:t>DOLO1_EMPTY</a:t>
                      </a:r>
                      <a:endParaRPr lang="en-US" altLang="zh-CN" sz="8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800" b="0" i="0">
                          <a:solidFill>
                            <a:srgbClr val="000000"/>
                          </a:solidFill>
                          <a:latin typeface="Calibri" panose="020F0502020204030204"/>
                          <a:ea typeface="Calibri" panose="020F0502020204030204"/>
                        </a:rPr>
                        <a:t>1.647235037</a:t>
                      </a:r>
                      <a:endParaRPr lang="en-US" altLang="zh-CN" sz="8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800" b="0" i="0">
                          <a:solidFill>
                            <a:srgbClr val="000000"/>
                          </a:solidFill>
                          <a:latin typeface="Calibri" panose="020F0502020204030204"/>
                          <a:ea typeface="Calibri" panose="020F0502020204030204"/>
                        </a:rPr>
                        <a:t>1.553691</a:t>
                      </a:r>
                      <a:endParaRPr lang="en-US" altLang="zh-CN" sz="8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800" b="0" i="0">
                          <a:solidFill>
                            <a:srgbClr val="000000"/>
                          </a:solidFill>
                          <a:latin typeface="Calibri" panose="020F0502020204030204"/>
                          <a:ea typeface="Calibri" panose="020F0502020204030204"/>
                        </a:rPr>
                        <a:t>0</a:t>
                      </a:r>
                      <a:endParaRPr lang="en-US" altLang="zh-CN" sz="8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800" b="0" i="0">
                          <a:solidFill>
                            <a:srgbClr val="000000"/>
                          </a:solidFill>
                          <a:latin typeface="Calibri" panose="020F0502020204030204"/>
                          <a:ea typeface="Calibri" panose="020F0502020204030204"/>
                        </a:rPr>
                        <a:t>0.26617785</a:t>
                      </a:r>
                      <a:endParaRPr lang="en-US" altLang="zh-CN" sz="8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800" b="0" i="0">
                          <a:solidFill>
                            <a:srgbClr val="000000"/>
                          </a:solidFill>
                          <a:latin typeface="Calibri" panose="020F0502020204030204"/>
                          <a:ea typeface="Calibri" panose="020F0502020204030204"/>
                        </a:rPr>
                        <a:t>0.515924268</a:t>
                      </a:r>
                      <a:endParaRPr lang="en-US" altLang="zh-CN" sz="8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800" b="0" i="0">
                          <a:solidFill>
                            <a:srgbClr val="000000"/>
                          </a:solidFill>
                          <a:latin typeface="Calibri" panose="020F0502020204030204"/>
                          <a:ea typeface="Calibri" panose="020F0502020204030204"/>
                        </a:rPr>
                        <a:t>5.14685</a:t>
                      </a:r>
                      <a:endParaRPr lang="en-US" altLang="zh-CN" sz="8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800" b="0" i="0">
                          <a:solidFill>
                            <a:srgbClr val="000000"/>
                          </a:solidFill>
                          <a:latin typeface="Calibri" panose="020F0502020204030204"/>
                          <a:ea typeface="Calibri" panose="020F0502020204030204"/>
                        </a:rPr>
                        <a:t>0.777348088</a:t>
                      </a:r>
                      <a:endParaRPr lang="en-US" altLang="zh-CN" sz="8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800" b="0" i="0">
                          <a:solidFill>
                            <a:srgbClr val="000000"/>
                          </a:solidFill>
                          <a:latin typeface="Calibri" panose="020F0502020204030204"/>
                          <a:ea typeface="Calibri" panose="020F0502020204030204"/>
                        </a:rPr>
                        <a:t>2.366126435</a:t>
                      </a:r>
                      <a:endParaRPr lang="en-US" altLang="zh-CN" sz="8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r>
              <a:tr h="173990">
                <a:tc>
                  <a:txBody>
                    <a:bodyPr/>
                    <a:p>
                      <a:pPr marL="6350" indent="0" algn="l" fontAlgn="ctr"/>
                      <a:r>
                        <a:rPr lang="en-US" altLang="zh-CN" sz="800" b="0" i="0">
                          <a:solidFill>
                            <a:srgbClr val="000000"/>
                          </a:solidFill>
                          <a:latin typeface="Calibri" panose="020F0502020204030204"/>
                          <a:ea typeface="Calibri" panose="020F0502020204030204"/>
                        </a:rPr>
                        <a:t>TOT_LIME_QTY</a:t>
                      </a:r>
                      <a:endParaRPr lang="en-US" altLang="zh-CN" sz="8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800" b="0" i="0">
                          <a:solidFill>
                            <a:srgbClr val="000000"/>
                          </a:solidFill>
                          <a:latin typeface="Calibri" panose="020F0502020204030204"/>
                          <a:ea typeface="Calibri" panose="020F0502020204030204"/>
                        </a:rPr>
                        <a:t>2.909546938</a:t>
                      </a:r>
                      <a:endParaRPr lang="en-US" altLang="zh-CN" sz="8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800" b="0" i="0">
                          <a:solidFill>
                            <a:srgbClr val="000000"/>
                          </a:solidFill>
                          <a:latin typeface="Calibri" panose="020F0502020204030204"/>
                          <a:ea typeface="Calibri" panose="020F0502020204030204"/>
                        </a:rPr>
                        <a:t>2.921386</a:t>
                      </a:r>
                      <a:endParaRPr lang="en-US" altLang="zh-CN" sz="8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800" b="0" i="0">
                          <a:solidFill>
                            <a:srgbClr val="000000"/>
                          </a:solidFill>
                          <a:latin typeface="Calibri" panose="020F0502020204030204"/>
                          <a:ea typeface="Calibri" panose="020F0502020204030204"/>
                        </a:rPr>
                        <a:t>1.2</a:t>
                      </a:r>
                      <a:endParaRPr lang="en-US" altLang="zh-CN" sz="8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800" b="0" i="0">
                          <a:solidFill>
                            <a:srgbClr val="000000"/>
                          </a:solidFill>
                          <a:latin typeface="Calibri" panose="020F0502020204030204"/>
                          <a:ea typeface="Calibri" panose="020F0502020204030204"/>
                        </a:rPr>
                        <a:t>0.541020708</a:t>
                      </a:r>
                      <a:endParaRPr lang="en-US" altLang="zh-CN" sz="8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800" b="0" i="0">
                          <a:solidFill>
                            <a:srgbClr val="000000"/>
                          </a:solidFill>
                          <a:latin typeface="Calibri" panose="020F0502020204030204"/>
                          <a:ea typeface="Calibri" panose="020F0502020204030204"/>
                        </a:rPr>
                        <a:t>0.735541099</a:t>
                      </a:r>
                      <a:endParaRPr lang="en-US" altLang="zh-CN" sz="8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800" b="0" i="0">
                          <a:solidFill>
                            <a:srgbClr val="000000"/>
                          </a:solidFill>
                          <a:latin typeface="Calibri" panose="020F0502020204030204"/>
                          <a:ea typeface="Calibri" panose="020F0502020204030204"/>
                        </a:rPr>
                        <a:t>6.008399</a:t>
                      </a:r>
                      <a:endParaRPr lang="en-US" altLang="zh-CN" sz="8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800" b="0" i="0">
                          <a:solidFill>
                            <a:srgbClr val="000000"/>
                          </a:solidFill>
                          <a:latin typeface="Calibri" panose="020F0502020204030204"/>
                          <a:ea typeface="Calibri" panose="020F0502020204030204"/>
                        </a:rPr>
                        <a:t>-0.057712139</a:t>
                      </a:r>
                      <a:endParaRPr lang="en-US" altLang="zh-CN" sz="8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800" b="0" i="0">
                          <a:solidFill>
                            <a:srgbClr val="000000"/>
                          </a:solidFill>
                          <a:latin typeface="Calibri" panose="020F0502020204030204"/>
                          <a:ea typeface="Calibri" panose="020F0502020204030204"/>
                        </a:rPr>
                        <a:t>0.545442083</a:t>
                      </a:r>
                      <a:endParaRPr lang="en-US" altLang="zh-CN" sz="8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r>
              <a:tr h="295910">
                <a:tc>
                  <a:txBody>
                    <a:bodyPr/>
                    <a:p>
                      <a:pPr marL="6350" indent="0" algn="l" fontAlgn="ctr"/>
                      <a:r>
                        <a:rPr lang="en-US" altLang="zh-CN" sz="800" b="0" i="0">
                          <a:solidFill>
                            <a:srgbClr val="000000"/>
                          </a:solidFill>
                          <a:latin typeface="Calibri" panose="020F0502020204030204"/>
                          <a:ea typeface="Calibri" panose="020F0502020204030204"/>
                        </a:rPr>
                        <a:t>TAP_TEMP (Tappnig Temperature)</a:t>
                      </a:r>
                      <a:endParaRPr lang="en-US" altLang="zh-CN" sz="8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800" b="0" i="0">
                          <a:solidFill>
                            <a:srgbClr val="000000"/>
                          </a:solidFill>
                          <a:latin typeface="Calibri" panose="020F0502020204030204"/>
                          <a:ea typeface="Calibri" panose="020F0502020204030204"/>
                        </a:rPr>
                        <a:t>1643.396309</a:t>
                      </a:r>
                      <a:endParaRPr lang="en-US" altLang="zh-CN" sz="8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800" b="0" i="0">
                          <a:solidFill>
                            <a:srgbClr val="000000"/>
                          </a:solidFill>
                          <a:latin typeface="Calibri" panose="020F0502020204030204"/>
                          <a:ea typeface="Calibri" panose="020F0502020204030204"/>
                        </a:rPr>
                        <a:t>1634</a:t>
                      </a:r>
                      <a:endParaRPr lang="en-US" altLang="zh-CN" sz="8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800" b="0" i="0">
                          <a:solidFill>
                            <a:srgbClr val="000000"/>
                          </a:solidFill>
                          <a:latin typeface="Calibri" panose="020F0502020204030204"/>
                          <a:ea typeface="Calibri" panose="020F0502020204030204"/>
                        </a:rPr>
                        <a:t>1632</a:t>
                      </a:r>
                      <a:endParaRPr lang="en-US" altLang="zh-CN" sz="8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800" b="0" i="0">
                          <a:solidFill>
                            <a:srgbClr val="000000"/>
                          </a:solidFill>
                          <a:latin typeface="Calibri" panose="020F0502020204030204"/>
                          <a:ea typeface="Calibri" panose="020F0502020204030204"/>
                        </a:rPr>
                        <a:t>112072.1937</a:t>
                      </a:r>
                      <a:endParaRPr lang="en-US" altLang="zh-CN" sz="8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800" b="0" i="0">
                          <a:solidFill>
                            <a:srgbClr val="000000"/>
                          </a:solidFill>
                          <a:latin typeface="Calibri" panose="020F0502020204030204"/>
                          <a:ea typeface="Calibri" panose="020F0502020204030204"/>
                        </a:rPr>
                        <a:t>334.7718532</a:t>
                      </a:r>
                      <a:endParaRPr lang="en-US" altLang="zh-CN" sz="8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800" b="0" i="0">
                          <a:solidFill>
                            <a:srgbClr val="000000"/>
                          </a:solidFill>
                          <a:latin typeface="Calibri" panose="020F0502020204030204"/>
                          <a:ea typeface="Calibri" panose="020F0502020204030204"/>
                        </a:rPr>
                        <a:t>6554</a:t>
                      </a:r>
                      <a:endParaRPr lang="en-US" altLang="zh-CN" sz="8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800" b="0" i="0">
                          <a:solidFill>
                            <a:srgbClr val="000000"/>
                          </a:solidFill>
                          <a:latin typeface="Calibri" panose="020F0502020204030204"/>
                          <a:ea typeface="Calibri" panose="020F0502020204030204"/>
                        </a:rPr>
                        <a:t>11.51829817</a:t>
                      </a:r>
                      <a:endParaRPr lang="en-US" altLang="zh-CN" sz="8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800" b="0" i="0">
                          <a:solidFill>
                            <a:srgbClr val="000000"/>
                          </a:solidFill>
                          <a:latin typeface="Calibri" panose="020F0502020204030204"/>
                          <a:ea typeface="Calibri" panose="020F0502020204030204"/>
                        </a:rPr>
                        <a:t>181.2052661</a:t>
                      </a:r>
                      <a:endParaRPr lang="en-US" altLang="zh-CN" sz="8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r>
              <a:tr h="173990">
                <a:tc>
                  <a:txBody>
                    <a:bodyPr/>
                    <a:p>
                      <a:pPr marL="6350" indent="0" algn="l" fontAlgn="ctr"/>
                      <a:r>
                        <a:rPr lang="en-US" altLang="zh-CN" sz="800" b="0" i="0">
                          <a:solidFill>
                            <a:srgbClr val="000000"/>
                          </a:solidFill>
                          <a:latin typeface="Calibri" panose="020F0502020204030204"/>
                          <a:ea typeface="Calibri" panose="020F0502020204030204"/>
                        </a:rPr>
                        <a:t>O2REQ</a:t>
                      </a:r>
                      <a:endParaRPr lang="en-US" altLang="zh-CN" sz="8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800" b="0" i="0">
                          <a:solidFill>
                            <a:srgbClr val="000000"/>
                          </a:solidFill>
                          <a:latin typeface="Calibri" panose="020F0502020204030204"/>
                          <a:ea typeface="Calibri" panose="020F0502020204030204"/>
                        </a:rPr>
                        <a:t>0</a:t>
                      </a:r>
                      <a:endParaRPr lang="en-US" altLang="zh-CN" sz="8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800" b="0" i="0">
                          <a:solidFill>
                            <a:srgbClr val="000000"/>
                          </a:solidFill>
                          <a:latin typeface="Calibri" panose="020F0502020204030204"/>
                          <a:ea typeface="Calibri" panose="020F0502020204030204"/>
                        </a:rPr>
                        <a:t>0</a:t>
                      </a:r>
                      <a:endParaRPr lang="en-US" altLang="zh-CN" sz="8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800" b="0" i="0">
                          <a:solidFill>
                            <a:srgbClr val="000000"/>
                          </a:solidFill>
                          <a:latin typeface="Calibri" panose="020F0502020204030204"/>
                          <a:ea typeface="Calibri" panose="020F0502020204030204"/>
                        </a:rPr>
                        <a:t>0</a:t>
                      </a:r>
                      <a:endParaRPr lang="en-US" altLang="zh-CN" sz="8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800" b="0" i="0">
                          <a:solidFill>
                            <a:srgbClr val="000000"/>
                          </a:solidFill>
                          <a:latin typeface="Calibri" panose="020F0502020204030204"/>
                          <a:ea typeface="Calibri" panose="020F0502020204030204"/>
                        </a:rPr>
                        <a:t>0</a:t>
                      </a:r>
                      <a:endParaRPr lang="en-US" altLang="zh-CN" sz="8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800" b="0" i="0">
                          <a:solidFill>
                            <a:srgbClr val="000000"/>
                          </a:solidFill>
                          <a:latin typeface="Calibri" panose="020F0502020204030204"/>
                          <a:ea typeface="Calibri" panose="020F0502020204030204"/>
                        </a:rPr>
                        <a:t>0</a:t>
                      </a:r>
                      <a:endParaRPr lang="en-US" altLang="zh-CN" sz="8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800" b="0" i="0">
                          <a:solidFill>
                            <a:srgbClr val="000000"/>
                          </a:solidFill>
                          <a:latin typeface="Calibri" panose="020F0502020204030204"/>
                          <a:ea typeface="Calibri" panose="020F0502020204030204"/>
                        </a:rPr>
                        <a:t>0</a:t>
                      </a:r>
                      <a:endParaRPr lang="en-US" altLang="zh-CN" sz="8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800" b="0" i="0">
                          <a:solidFill>
                            <a:srgbClr val="000000"/>
                          </a:solidFill>
                          <a:latin typeface="Calibri" panose="020F0502020204030204"/>
                          <a:ea typeface="Calibri" panose="020F0502020204030204"/>
                        </a:rPr>
                        <a:t>0</a:t>
                      </a:r>
                      <a:endParaRPr lang="en-US" altLang="zh-CN" sz="8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800" b="0" i="0">
                          <a:solidFill>
                            <a:srgbClr val="000000"/>
                          </a:solidFill>
                          <a:latin typeface="Calibri" panose="020F0502020204030204"/>
                          <a:ea typeface="Calibri" panose="020F0502020204030204"/>
                        </a:rPr>
                        <a:t>0</a:t>
                      </a:r>
                      <a:endParaRPr lang="en-US" altLang="zh-CN" sz="8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r>
              <a:tr h="173990">
                <a:tc>
                  <a:txBody>
                    <a:bodyPr/>
                    <a:p>
                      <a:pPr marL="6350" indent="0" algn="l" fontAlgn="ctr"/>
                      <a:r>
                        <a:rPr lang="en-US" altLang="zh-CN" sz="800" b="0" i="0">
                          <a:solidFill>
                            <a:srgbClr val="000000"/>
                          </a:solidFill>
                          <a:latin typeface="Calibri" panose="020F0502020204030204"/>
                          <a:ea typeface="Calibri" panose="020F0502020204030204"/>
                        </a:rPr>
                        <a:t>O2ACT</a:t>
                      </a:r>
                      <a:endParaRPr lang="en-US" altLang="zh-CN" sz="8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800" b="0" i="0">
                          <a:solidFill>
                            <a:srgbClr val="000000"/>
                          </a:solidFill>
                          <a:latin typeface="Calibri" panose="020F0502020204030204"/>
                          <a:ea typeface="Calibri" panose="020F0502020204030204"/>
                        </a:rPr>
                        <a:t>562.1885784</a:t>
                      </a:r>
                      <a:endParaRPr lang="en-US" altLang="zh-CN" sz="8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800" b="0" i="0">
                          <a:solidFill>
                            <a:srgbClr val="000000"/>
                          </a:solidFill>
                          <a:latin typeface="Calibri" panose="020F0502020204030204"/>
                          <a:ea typeface="Calibri" panose="020F0502020204030204"/>
                        </a:rPr>
                        <a:t>563.069</a:t>
                      </a:r>
                      <a:endParaRPr lang="en-US" altLang="zh-CN" sz="8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800" b="0" i="0">
                          <a:solidFill>
                            <a:srgbClr val="000000"/>
                          </a:solidFill>
                          <a:latin typeface="Calibri" panose="020F0502020204030204"/>
                          <a:ea typeface="Calibri" panose="020F0502020204030204"/>
                        </a:rPr>
                        <a:t>0</a:t>
                      </a:r>
                      <a:endParaRPr lang="en-US" altLang="zh-CN" sz="8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800" b="0" i="0">
                          <a:solidFill>
                            <a:srgbClr val="000000"/>
                          </a:solidFill>
                          <a:latin typeface="Calibri" panose="020F0502020204030204"/>
                          <a:ea typeface="Calibri" panose="020F0502020204030204"/>
                        </a:rPr>
                        <a:t>7723.397996</a:t>
                      </a:r>
                      <a:endParaRPr lang="en-US" altLang="zh-CN" sz="8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800" b="0" i="0">
                          <a:solidFill>
                            <a:srgbClr val="000000"/>
                          </a:solidFill>
                          <a:latin typeface="Calibri" panose="020F0502020204030204"/>
                          <a:ea typeface="Calibri" panose="020F0502020204030204"/>
                        </a:rPr>
                        <a:t>87.8828652</a:t>
                      </a:r>
                      <a:endParaRPr lang="en-US" altLang="zh-CN" sz="8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800" b="0" i="0">
                          <a:solidFill>
                            <a:srgbClr val="000000"/>
                          </a:solidFill>
                          <a:latin typeface="Calibri" panose="020F0502020204030204"/>
                          <a:ea typeface="Calibri" panose="020F0502020204030204"/>
                        </a:rPr>
                        <a:t>1082.108</a:t>
                      </a:r>
                      <a:endParaRPr lang="en-US" altLang="zh-CN" sz="8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800" b="0" i="0">
                          <a:solidFill>
                            <a:srgbClr val="000000"/>
                          </a:solidFill>
                          <a:latin typeface="Calibri" panose="020F0502020204030204"/>
                          <a:ea typeface="Calibri" panose="020F0502020204030204"/>
                        </a:rPr>
                        <a:t>-0.028890495</a:t>
                      </a:r>
                      <a:endParaRPr lang="en-US" altLang="zh-CN" sz="8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800" b="0" i="0">
                          <a:solidFill>
                            <a:srgbClr val="000000"/>
                          </a:solidFill>
                          <a:latin typeface="Calibri" panose="020F0502020204030204"/>
                          <a:ea typeface="Calibri" panose="020F0502020204030204"/>
                        </a:rPr>
                        <a:t>3.555429082</a:t>
                      </a:r>
                      <a:endParaRPr lang="en-US" altLang="zh-CN" sz="8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r>
              <a:tr h="281305">
                <a:tc>
                  <a:txBody>
                    <a:bodyPr/>
                    <a:p>
                      <a:pPr marL="6350" indent="0" algn="l" fontAlgn="ctr"/>
                      <a:r>
                        <a:rPr lang="en-US" altLang="zh-CN" sz="800" b="0" i="0">
                          <a:solidFill>
                            <a:srgbClr val="000000"/>
                          </a:solidFill>
                          <a:latin typeface="Calibri" panose="020F0502020204030204"/>
                          <a:ea typeface="Calibri" panose="020F0502020204030204"/>
                        </a:rPr>
                        <a:t>ENERGY (Energy Consumption)</a:t>
                      </a:r>
                      <a:endParaRPr lang="en-US" altLang="zh-CN" sz="8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800" b="0" i="0">
                          <a:solidFill>
                            <a:srgbClr val="000000"/>
                          </a:solidFill>
                          <a:latin typeface="Calibri" panose="020F0502020204030204"/>
                          <a:ea typeface="Calibri" panose="020F0502020204030204"/>
                        </a:rPr>
                        <a:t>9988.949562</a:t>
                      </a:r>
                      <a:endParaRPr lang="en-US" altLang="zh-CN" sz="8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800" b="0" i="0">
                          <a:solidFill>
                            <a:srgbClr val="000000"/>
                          </a:solidFill>
                          <a:latin typeface="Calibri" panose="020F0502020204030204"/>
                          <a:ea typeface="Calibri" panose="020F0502020204030204"/>
                        </a:rPr>
                        <a:t>9859.194</a:t>
                      </a:r>
                      <a:endParaRPr lang="en-US" altLang="zh-CN" sz="8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800" b="0" i="0">
                          <a:solidFill>
                            <a:srgbClr val="000000"/>
                          </a:solidFill>
                          <a:latin typeface="Calibri" panose="020F0502020204030204"/>
                          <a:ea typeface="Calibri" panose="020F0502020204030204"/>
                        </a:rPr>
                        <a:t>11169.56</a:t>
                      </a:r>
                      <a:endParaRPr lang="en-US" altLang="zh-CN" sz="8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800" b="0" i="0">
                          <a:solidFill>
                            <a:srgbClr val="000000"/>
                          </a:solidFill>
                          <a:latin typeface="Calibri" panose="020F0502020204030204"/>
                          <a:ea typeface="Calibri" panose="020F0502020204030204"/>
                        </a:rPr>
                        <a:t>11577197.61</a:t>
                      </a:r>
                      <a:endParaRPr lang="en-US" altLang="zh-CN" sz="8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800" b="0" i="0">
                          <a:solidFill>
                            <a:srgbClr val="000000"/>
                          </a:solidFill>
                          <a:latin typeface="Calibri" panose="020F0502020204030204"/>
                          <a:ea typeface="Calibri" panose="020F0502020204030204"/>
                        </a:rPr>
                        <a:t>3402.52812</a:t>
                      </a:r>
                      <a:endParaRPr lang="en-US" altLang="zh-CN" sz="8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800" b="0" i="0">
                          <a:solidFill>
                            <a:srgbClr val="000000"/>
                          </a:solidFill>
                          <a:latin typeface="Calibri" panose="020F0502020204030204"/>
                          <a:ea typeface="Calibri" panose="020F0502020204030204"/>
                        </a:rPr>
                        <a:t>49078.66</a:t>
                      </a:r>
                      <a:endParaRPr lang="en-US" altLang="zh-CN" sz="8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800" b="0" i="0">
                          <a:solidFill>
                            <a:srgbClr val="000000"/>
                          </a:solidFill>
                          <a:latin typeface="Calibri" panose="020F0502020204030204"/>
                          <a:ea typeface="Calibri" panose="020F0502020204030204"/>
                        </a:rPr>
                        <a:t>2.494136499</a:t>
                      </a:r>
                      <a:endParaRPr lang="en-US" altLang="zh-CN" sz="8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800" b="0" i="0">
                          <a:solidFill>
                            <a:srgbClr val="000000"/>
                          </a:solidFill>
                          <a:latin typeface="Calibri" panose="020F0502020204030204"/>
                          <a:ea typeface="Calibri" panose="020F0502020204030204"/>
                        </a:rPr>
                        <a:t>24.13752125</a:t>
                      </a:r>
                      <a:endParaRPr lang="en-US" altLang="zh-CN" sz="8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r>
              <a:tr h="295910">
                <a:tc>
                  <a:txBody>
                    <a:bodyPr/>
                    <a:p>
                      <a:pPr marL="6350" indent="0" algn="l" fontAlgn="ctr"/>
                      <a:r>
                        <a:rPr lang="en-US" altLang="zh-CN" sz="800" b="0" i="0">
                          <a:solidFill>
                            <a:srgbClr val="000000"/>
                          </a:solidFill>
                          <a:latin typeface="Calibri" panose="020F0502020204030204"/>
                          <a:ea typeface="Calibri" panose="020F0502020204030204"/>
                        </a:rPr>
                        <a:t>KWH_PER_TON (Energy Consumption Per Ton)</a:t>
                      </a:r>
                      <a:endParaRPr lang="en-US" altLang="zh-CN" sz="8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800" b="0" i="0">
                          <a:solidFill>
                            <a:srgbClr val="000000"/>
                          </a:solidFill>
                          <a:latin typeface="Calibri" panose="020F0502020204030204"/>
                          <a:ea typeface="Calibri" panose="020F0502020204030204"/>
                        </a:rPr>
                        <a:t>151.6788367</a:t>
                      </a:r>
                      <a:endParaRPr lang="en-US" altLang="zh-CN" sz="8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800" b="0" i="0">
                          <a:solidFill>
                            <a:srgbClr val="000000"/>
                          </a:solidFill>
                          <a:latin typeface="Calibri" panose="020F0502020204030204"/>
                          <a:ea typeface="Calibri" panose="020F0502020204030204"/>
                        </a:rPr>
                        <a:t>149.7677</a:t>
                      </a:r>
                      <a:endParaRPr lang="en-US" altLang="zh-CN" sz="8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800" b="0" i="0">
                          <a:solidFill>
                            <a:srgbClr val="000000"/>
                          </a:solidFill>
                          <a:latin typeface="Calibri" panose="020F0502020204030204"/>
                          <a:ea typeface="Calibri" panose="020F0502020204030204"/>
                        </a:rPr>
                        <a:t>0</a:t>
                      </a:r>
                      <a:endParaRPr lang="en-US" altLang="zh-CN" sz="8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800" b="0" i="0">
                          <a:solidFill>
                            <a:srgbClr val="000000"/>
                          </a:solidFill>
                          <a:latin typeface="Calibri" panose="020F0502020204030204"/>
                          <a:ea typeface="Calibri" panose="020F0502020204030204"/>
                        </a:rPr>
                        <a:t>2444.486539</a:t>
                      </a:r>
                      <a:endParaRPr lang="en-US" altLang="zh-CN" sz="8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800" b="0" i="0">
                          <a:solidFill>
                            <a:srgbClr val="000000"/>
                          </a:solidFill>
                          <a:latin typeface="Calibri" panose="020F0502020204030204"/>
                          <a:ea typeface="Calibri" panose="020F0502020204030204"/>
                        </a:rPr>
                        <a:t>49.44174895</a:t>
                      </a:r>
                      <a:endParaRPr lang="en-US" altLang="zh-CN" sz="8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800" b="0" i="0">
                          <a:solidFill>
                            <a:srgbClr val="000000"/>
                          </a:solidFill>
                          <a:latin typeface="Calibri" panose="020F0502020204030204"/>
                          <a:ea typeface="Calibri" panose="020F0502020204030204"/>
                        </a:rPr>
                        <a:t>725.0042</a:t>
                      </a:r>
                      <a:endParaRPr lang="en-US" altLang="zh-CN" sz="8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800" b="0" i="0">
                          <a:solidFill>
                            <a:srgbClr val="000000"/>
                          </a:solidFill>
                          <a:latin typeface="Calibri" panose="020F0502020204030204"/>
                          <a:ea typeface="Calibri" panose="020F0502020204030204"/>
                        </a:rPr>
                        <a:t>2.459089254</a:t>
                      </a:r>
                      <a:endParaRPr lang="en-US" altLang="zh-CN" sz="8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800" b="0" i="0">
                          <a:solidFill>
                            <a:srgbClr val="000000"/>
                          </a:solidFill>
                          <a:latin typeface="Calibri" panose="020F0502020204030204"/>
                          <a:ea typeface="Calibri" panose="020F0502020204030204"/>
                        </a:rPr>
                        <a:t>21.7823597</a:t>
                      </a:r>
                      <a:endParaRPr lang="en-US" altLang="zh-CN" sz="8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r>
              <a:tr h="173990">
                <a:tc>
                  <a:txBody>
                    <a:bodyPr/>
                    <a:p>
                      <a:pPr marL="6350" indent="0" algn="l" fontAlgn="ctr"/>
                      <a:r>
                        <a:rPr lang="en-US" altLang="zh-CN" sz="800" b="0" i="0">
                          <a:solidFill>
                            <a:srgbClr val="000000"/>
                          </a:solidFill>
                          <a:latin typeface="Calibri" panose="020F0502020204030204"/>
                          <a:ea typeface="Calibri" panose="020F0502020204030204"/>
                        </a:rPr>
                        <a:t>KWH_PER_MIN</a:t>
                      </a:r>
                      <a:endParaRPr lang="en-US" altLang="zh-CN" sz="8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800" b="0" i="0">
                          <a:solidFill>
                            <a:srgbClr val="000000"/>
                          </a:solidFill>
                          <a:latin typeface="Calibri" panose="020F0502020204030204"/>
                          <a:ea typeface="Calibri" panose="020F0502020204030204"/>
                        </a:rPr>
                        <a:t>3.576493443</a:t>
                      </a:r>
                      <a:endParaRPr lang="en-US" altLang="zh-CN" sz="8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800" b="0" i="0">
                          <a:solidFill>
                            <a:srgbClr val="000000"/>
                          </a:solidFill>
                          <a:latin typeface="Calibri" panose="020F0502020204030204"/>
                          <a:ea typeface="Calibri" panose="020F0502020204030204"/>
                        </a:rPr>
                        <a:t>-1</a:t>
                      </a:r>
                      <a:endParaRPr lang="en-US" altLang="zh-CN" sz="8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800" b="0" i="0">
                          <a:solidFill>
                            <a:srgbClr val="000000"/>
                          </a:solidFill>
                          <a:latin typeface="Calibri" panose="020F0502020204030204"/>
                          <a:ea typeface="Calibri" panose="020F0502020204030204"/>
                        </a:rPr>
                        <a:t>-1</a:t>
                      </a:r>
                      <a:endParaRPr lang="en-US" altLang="zh-CN" sz="8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800" b="0" i="0">
                          <a:solidFill>
                            <a:srgbClr val="000000"/>
                          </a:solidFill>
                          <a:latin typeface="Calibri" panose="020F0502020204030204"/>
                          <a:ea typeface="Calibri" panose="020F0502020204030204"/>
                        </a:rPr>
                        <a:t>1944.472644</a:t>
                      </a:r>
                      <a:endParaRPr lang="en-US" altLang="zh-CN" sz="8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800" b="0" i="0">
                          <a:solidFill>
                            <a:srgbClr val="000000"/>
                          </a:solidFill>
                          <a:latin typeface="Calibri" panose="020F0502020204030204"/>
                          <a:ea typeface="Calibri" panose="020F0502020204030204"/>
                        </a:rPr>
                        <a:t>44.09617494</a:t>
                      </a:r>
                      <a:endParaRPr lang="en-US" altLang="zh-CN" sz="8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800" b="0" i="0">
                          <a:solidFill>
                            <a:srgbClr val="000000"/>
                          </a:solidFill>
                          <a:latin typeface="Calibri" panose="020F0502020204030204"/>
                          <a:ea typeface="Calibri" panose="020F0502020204030204"/>
                        </a:rPr>
                        <a:t>448</a:t>
                      </a:r>
                      <a:endParaRPr lang="en-US" altLang="zh-CN" sz="8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800" b="0" i="0">
                          <a:solidFill>
                            <a:srgbClr val="000000"/>
                          </a:solidFill>
                          <a:latin typeface="Calibri" panose="020F0502020204030204"/>
                          <a:ea typeface="Calibri" panose="020F0502020204030204"/>
                        </a:rPr>
                        <a:t>9.555301823</a:t>
                      </a:r>
                      <a:endParaRPr lang="en-US" altLang="zh-CN" sz="8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800" b="0" i="0">
                          <a:solidFill>
                            <a:srgbClr val="000000"/>
                          </a:solidFill>
                          <a:latin typeface="Calibri" panose="020F0502020204030204"/>
                          <a:ea typeface="Calibri" panose="020F0502020204030204"/>
                        </a:rPr>
                        <a:t>89.55795894</a:t>
                      </a:r>
                      <a:endParaRPr lang="en-US" altLang="zh-CN" sz="8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r>
              <a:tr h="173990">
                <a:tc>
                  <a:txBody>
                    <a:bodyPr/>
                    <a:p>
                      <a:pPr marL="6350" indent="0" algn="l" fontAlgn="ctr"/>
                      <a:r>
                        <a:rPr lang="en-US" altLang="zh-CN" sz="800" b="0" i="0">
                          <a:solidFill>
                            <a:srgbClr val="000000"/>
                          </a:solidFill>
                          <a:latin typeface="Calibri" panose="020F0502020204030204"/>
                          <a:ea typeface="Calibri" panose="020F0502020204030204"/>
                        </a:rPr>
                        <a:t>MELT_TIME (Melting Time)</a:t>
                      </a:r>
                      <a:endParaRPr lang="en-US" altLang="zh-CN" sz="8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800" b="0" i="0">
                          <a:solidFill>
                            <a:srgbClr val="000000"/>
                          </a:solidFill>
                          <a:latin typeface="Calibri" panose="020F0502020204030204"/>
                          <a:ea typeface="Calibri" panose="020F0502020204030204"/>
                        </a:rPr>
                        <a:t>42.38967136</a:t>
                      </a:r>
                      <a:endParaRPr lang="en-US" altLang="zh-CN" sz="8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800" b="0" i="0">
                          <a:solidFill>
                            <a:srgbClr val="000000"/>
                          </a:solidFill>
                          <a:latin typeface="Calibri" panose="020F0502020204030204"/>
                          <a:ea typeface="Calibri" panose="020F0502020204030204"/>
                        </a:rPr>
                        <a:t>39.75000001</a:t>
                      </a:r>
                      <a:endParaRPr lang="en-US" altLang="zh-CN" sz="8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800" b="0" i="0">
                          <a:solidFill>
                            <a:srgbClr val="000000"/>
                          </a:solidFill>
                          <a:latin typeface="Calibri" panose="020F0502020204030204"/>
                          <a:ea typeface="Calibri" panose="020F0502020204030204"/>
                        </a:rPr>
                        <a:t>40.96666667</a:t>
                      </a:r>
                      <a:endParaRPr lang="en-US" altLang="zh-CN" sz="8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800" b="0" i="0">
                          <a:solidFill>
                            <a:srgbClr val="000000"/>
                          </a:solidFill>
                          <a:latin typeface="Calibri" panose="020F0502020204030204"/>
                          <a:ea typeface="Calibri" panose="020F0502020204030204"/>
                        </a:rPr>
                        <a:t>190.1006386</a:t>
                      </a:r>
                      <a:endParaRPr lang="en-US" altLang="zh-CN" sz="8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800" b="0" i="0">
                          <a:solidFill>
                            <a:srgbClr val="000000"/>
                          </a:solidFill>
                          <a:latin typeface="Calibri" panose="020F0502020204030204"/>
                          <a:ea typeface="Calibri" panose="020F0502020204030204"/>
                        </a:rPr>
                        <a:t>13.78769881</a:t>
                      </a:r>
                      <a:endParaRPr lang="en-US" altLang="zh-CN" sz="8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800" b="0" i="0">
                          <a:solidFill>
                            <a:srgbClr val="000000"/>
                          </a:solidFill>
                          <a:latin typeface="Calibri" panose="020F0502020204030204"/>
                          <a:ea typeface="Calibri" panose="020F0502020204030204"/>
                        </a:rPr>
                        <a:t>214.4833333</a:t>
                      </a:r>
                      <a:endParaRPr lang="en-US" altLang="zh-CN" sz="8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800" b="0" i="0">
                          <a:solidFill>
                            <a:srgbClr val="000000"/>
                          </a:solidFill>
                          <a:latin typeface="Calibri" panose="020F0502020204030204"/>
                          <a:ea typeface="Calibri" panose="020F0502020204030204"/>
                        </a:rPr>
                        <a:t>6.865054275</a:t>
                      </a:r>
                      <a:endParaRPr lang="en-US" altLang="zh-CN" sz="8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800" b="0" i="0">
                          <a:solidFill>
                            <a:srgbClr val="000000"/>
                          </a:solidFill>
                          <a:latin typeface="Calibri" panose="020F0502020204030204"/>
                          <a:ea typeface="Calibri" panose="020F0502020204030204"/>
                        </a:rPr>
                        <a:t>70.36842784</a:t>
                      </a:r>
                      <a:endParaRPr lang="en-US" altLang="zh-CN" sz="8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r>
            </a:tbl>
          </a:graphicData>
        </a:graphic>
      </p:graphicFrame>
      <p:graphicFrame>
        <p:nvGraphicFramePr>
          <p:cNvPr id="15" name="Table 14"/>
          <p:cNvGraphicFramePr/>
          <p:nvPr>
            <p:custDataLst>
              <p:tags r:id="rId3"/>
            </p:custDataLst>
          </p:nvPr>
        </p:nvGraphicFramePr>
        <p:xfrm>
          <a:off x="8095615" y="1550035"/>
          <a:ext cx="6252210" cy="6553835"/>
        </p:xfrm>
        <a:graphic>
          <a:graphicData uri="http://schemas.openxmlformats.org/drawingml/2006/table">
            <a:tbl>
              <a:tblPr/>
              <a:tblGrid>
                <a:gridCol w="1271905"/>
                <a:gridCol w="637540"/>
                <a:gridCol w="636905"/>
                <a:gridCol w="637540"/>
                <a:gridCol w="635635"/>
                <a:gridCol w="638175"/>
                <a:gridCol w="636270"/>
                <a:gridCol w="635000"/>
                <a:gridCol w="523240"/>
              </a:tblGrid>
              <a:tr h="0">
                <a:tc>
                  <a:txBody>
                    <a:bodyPr/>
                    <a:p>
                      <a:pPr marL="6350" indent="0" algn="l" fontAlgn="ctr"/>
                      <a:r>
                        <a:rPr lang="en-US" altLang="zh-CN" sz="400" b="0" i="0">
                          <a:solidFill>
                            <a:srgbClr val="000000"/>
                          </a:solidFill>
                          <a:latin typeface="Calibri" panose="020F0502020204030204"/>
                          <a:ea typeface="Calibri" panose="020F0502020204030204"/>
                        </a:rPr>
                        <a:t>ARCING_TIME</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400" b="0" i="0">
                          <a:solidFill>
                            <a:srgbClr val="000000"/>
                          </a:solidFill>
                          <a:latin typeface="Calibri" panose="020F0502020204030204"/>
                          <a:ea typeface="Calibri" panose="020F0502020204030204"/>
                        </a:rPr>
                        <a:t>0</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400" b="0" i="0">
                          <a:solidFill>
                            <a:srgbClr val="000000"/>
                          </a:solidFill>
                          <a:latin typeface="Calibri" panose="020F0502020204030204"/>
                          <a:ea typeface="Calibri" panose="020F0502020204030204"/>
                        </a:rPr>
                        <a:t>0</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400" b="0" i="0">
                          <a:solidFill>
                            <a:srgbClr val="000000"/>
                          </a:solidFill>
                          <a:latin typeface="Calibri" panose="020F0502020204030204"/>
                          <a:ea typeface="Calibri" panose="020F0502020204030204"/>
                        </a:rPr>
                        <a:t>0</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400" b="0" i="0">
                          <a:solidFill>
                            <a:srgbClr val="000000"/>
                          </a:solidFill>
                          <a:latin typeface="Calibri" panose="020F0502020204030204"/>
                          <a:ea typeface="Calibri" panose="020F0502020204030204"/>
                        </a:rPr>
                        <a:t>0</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400" b="0" i="0">
                          <a:solidFill>
                            <a:srgbClr val="000000"/>
                          </a:solidFill>
                          <a:latin typeface="Calibri" panose="020F0502020204030204"/>
                          <a:ea typeface="Calibri" panose="020F0502020204030204"/>
                        </a:rPr>
                        <a:t>0</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400" b="0" i="0">
                          <a:solidFill>
                            <a:srgbClr val="000000"/>
                          </a:solidFill>
                          <a:latin typeface="Calibri" panose="020F0502020204030204"/>
                          <a:ea typeface="Calibri" panose="020F0502020204030204"/>
                        </a:rPr>
                        <a:t>0</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400" b="0" i="0">
                          <a:solidFill>
                            <a:srgbClr val="000000"/>
                          </a:solidFill>
                          <a:latin typeface="Calibri" panose="020F0502020204030204"/>
                          <a:ea typeface="Calibri" panose="020F0502020204030204"/>
                        </a:rPr>
                        <a:t>0</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400" b="0" i="0">
                          <a:solidFill>
                            <a:srgbClr val="000000"/>
                          </a:solidFill>
                          <a:latin typeface="Calibri" panose="020F0502020204030204"/>
                          <a:ea typeface="Calibri" panose="020F0502020204030204"/>
                        </a:rPr>
                        <a:t>0</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r>
              <a:tr h="133350">
                <a:tc>
                  <a:txBody>
                    <a:bodyPr/>
                    <a:p>
                      <a:pPr marL="6350" indent="0" algn="l" fontAlgn="ctr"/>
                      <a:r>
                        <a:rPr lang="en-US" altLang="zh-CN" sz="400" b="0" i="0">
                          <a:solidFill>
                            <a:srgbClr val="000000"/>
                          </a:solidFill>
                          <a:latin typeface="Calibri" panose="020F0502020204030204"/>
                          <a:ea typeface="Calibri" panose="020F0502020204030204"/>
                        </a:rPr>
                        <a:t>DOWN_TIME</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400" b="0" i="0">
                          <a:solidFill>
                            <a:srgbClr val="000000"/>
                          </a:solidFill>
                          <a:latin typeface="Calibri" panose="020F0502020204030204"/>
                          <a:ea typeface="Calibri" panose="020F0502020204030204"/>
                        </a:rPr>
                        <a:t>0</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400" b="0" i="0">
                          <a:solidFill>
                            <a:srgbClr val="000000"/>
                          </a:solidFill>
                          <a:latin typeface="Calibri" panose="020F0502020204030204"/>
                          <a:ea typeface="Calibri" panose="020F0502020204030204"/>
                        </a:rPr>
                        <a:t>0</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400" b="0" i="0">
                          <a:solidFill>
                            <a:srgbClr val="000000"/>
                          </a:solidFill>
                          <a:latin typeface="Calibri" panose="020F0502020204030204"/>
                          <a:ea typeface="Calibri" panose="020F0502020204030204"/>
                        </a:rPr>
                        <a:t>0</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400" b="0" i="0">
                          <a:solidFill>
                            <a:srgbClr val="000000"/>
                          </a:solidFill>
                          <a:latin typeface="Calibri" panose="020F0502020204030204"/>
                          <a:ea typeface="Calibri" panose="020F0502020204030204"/>
                        </a:rPr>
                        <a:t>0</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400" b="0" i="0">
                          <a:solidFill>
                            <a:srgbClr val="000000"/>
                          </a:solidFill>
                          <a:latin typeface="Calibri" panose="020F0502020204030204"/>
                          <a:ea typeface="Calibri" panose="020F0502020204030204"/>
                        </a:rPr>
                        <a:t>0</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400" b="0" i="0">
                          <a:solidFill>
                            <a:srgbClr val="000000"/>
                          </a:solidFill>
                          <a:latin typeface="Calibri" panose="020F0502020204030204"/>
                          <a:ea typeface="Calibri" panose="020F0502020204030204"/>
                        </a:rPr>
                        <a:t>0</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400" b="0" i="0">
                          <a:solidFill>
                            <a:srgbClr val="000000"/>
                          </a:solidFill>
                          <a:latin typeface="Calibri" panose="020F0502020204030204"/>
                          <a:ea typeface="Calibri" panose="020F0502020204030204"/>
                        </a:rPr>
                        <a:t>0</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400" b="0" i="0">
                          <a:solidFill>
                            <a:srgbClr val="000000"/>
                          </a:solidFill>
                          <a:latin typeface="Calibri" panose="020F0502020204030204"/>
                          <a:ea typeface="Calibri" panose="020F0502020204030204"/>
                        </a:rPr>
                        <a:t>0</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r>
              <a:tr h="236220">
                <a:tc>
                  <a:txBody>
                    <a:bodyPr/>
                    <a:p>
                      <a:pPr marL="6350" indent="0" algn="l" fontAlgn="ctr"/>
                      <a:r>
                        <a:rPr lang="en-US" altLang="zh-CN" sz="400" b="0" i="0">
                          <a:solidFill>
                            <a:srgbClr val="000000"/>
                          </a:solidFill>
                          <a:latin typeface="Calibri" panose="020F0502020204030204"/>
                          <a:ea typeface="Calibri" panose="020F0502020204030204"/>
                        </a:rPr>
                        <a:t>E1_CUR (Electrode 1 Current)</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400" b="0" i="0">
                          <a:solidFill>
                            <a:srgbClr val="000000"/>
                          </a:solidFill>
                          <a:latin typeface="Calibri" panose="020F0502020204030204"/>
                          <a:ea typeface="Calibri" panose="020F0502020204030204"/>
                        </a:rPr>
                        <a:t>235.1918407</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400" b="0" i="0">
                          <a:solidFill>
                            <a:srgbClr val="000000"/>
                          </a:solidFill>
                          <a:latin typeface="Calibri" panose="020F0502020204030204"/>
                          <a:ea typeface="Calibri" panose="020F0502020204030204"/>
                        </a:rPr>
                        <a:t>241.9</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400" b="0" i="0">
                          <a:solidFill>
                            <a:srgbClr val="000000"/>
                          </a:solidFill>
                          <a:latin typeface="Calibri" panose="020F0502020204030204"/>
                          <a:ea typeface="Calibri" panose="020F0502020204030204"/>
                        </a:rPr>
                        <a:t>241.3</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400" b="0" i="0">
                          <a:solidFill>
                            <a:srgbClr val="000000"/>
                          </a:solidFill>
                          <a:latin typeface="Calibri" panose="020F0502020204030204"/>
                          <a:ea typeface="Calibri" panose="020F0502020204030204"/>
                        </a:rPr>
                        <a:t>1855.485912</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400" b="0" i="0">
                          <a:solidFill>
                            <a:srgbClr val="000000"/>
                          </a:solidFill>
                          <a:latin typeface="Calibri" panose="020F0502020204030204"/>
                          <a:ea typeface="Calibri" panose="020F0502020204030204"/>
                        </a:rPr>
                        <a:t>43.07535156</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400" b="0" i="0">
                          <a:solidFill>
                            <a:srgbClr val="000000"/>
                          </a:solidFill>
                          <a:latin typeface="Calibri" panose="020F0502020204030204"/>
                          <a:ea typeface="Calibri" panose="020F0502020204030204"/>
                        </a:rPr>
                        <a:t>304</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400" b="0" i="0">
                          <a:solidFill>
                            <a:srgbClr val="000000"/>
                          </a:solidFill>
                          <a:latin typeface="Calibri" panose="020F0502020204030204"/>
                          <a:ea typeface="Calibri" panose="020F0502020204030204"/>
                        </a:rPr>
                        <a:t>-1.617058126</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400" b="0" i="0">
                          <a:solidFill>
                            <a:srgbClr val="000000"/>
                          </a:solidFill>
                          <a:latin typeface="Calibri" panose="020F0502020204030204"/>
                          <a:ea typeface="Calibri" panose="020F0502020204030204"/>
                        </a:rPr>
                        <a:t>4.015535883</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r>
              <a:tr h="236855">
                <a:tc>
                  <a:txBody>
                    <a:bodyPr/>
                    <a:p>
                      <a:pPr marL="6350" indent="0" algn="l" fontAlgn="ctr"/>
                      <a:r>
                        <a:rPr lang="en-US" altLang="zh-CN" sz="400" b="0" i="0">
                          <a:solidFill>
                            <a:srgbClr val="000000"/>
                          </a:solidFill>
                          <a:latin typeface="Calibri" panose="020F0502020204030204"/>
                          <a:ea typeface="Calibri" panose="020F0502020204030204"/>
                        </a:rPr>
                        <a:t>E2_CUR (Electrode 2 Current)</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400" b="0" i="0">
                          <a:solidFill>
                            <a:srgbClr val="000000"/>
                          </a:solidFill>
                          <a:latin typeface="Calibri" panose="020F0502020204030204"/>
                          <a:ea typeface="Calibri" panose="020F0502020204030204"/>
                        </a:rPr>
                        <a:t>226.7957747</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400" b="0" i="0">
                          <a:solidFill>
                            <a:srgbClr val="000000"/>
                          </a:solidFill>
                          <a:latin typeface="Calibri" panose="020F0502020204030204"/>
                          <a:ea typeface="Calibri" panose="020F0502020204030204"/>
                        </a:rPr>
                        <a:t>234</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400" b="0" i="0">
                          <a:solidFill>
                            <a:srgbClr val="000000"/>
                          </a:solidFill>
                          <a:latin typeface="Calibri" panose="020F0502020204030204"/>
                          <a:ea typeface="Calibri" panose="020F0502020204030204"/>
                        </a:rPr>
                        <a:t>235</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400" b="0" i="0">
                          <a:solidFill>
                            <a:srgbClr val="000000"/>
                          </a:solidFill>
                          <a:latin typeface="Calibri" panose="020F0502020204030204"/>
                          <a:ea typeface="Calibri" panose="020F0502020204030204"/>
                        </a:rPr>
                        <a:t>1239.054686</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400" b="0" i="0">
                          <a:solidFill>
                            <a:srgbClr val="000000"/>
                          </a:solidFill>
                          <a:latin typeface="Calibri" panose="020F0502020204030204"/>
                          <a:ea typeface="Calibri" panose="020F0502020204030204"/>
                        </a:rPr>
                        <a:t>35.20020861</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400" b="0" i="0">
                          <a:solidFill>
                            <a:srgbClr val="000000"/>
                          </a:solidFill>
                          <a:latin typeface="Calibri" panose="020F0502020204030204"/>
                          <a:ea typeface="Calibri" panose="020F0502020204030204"/>
                        </a:rPr>
                        <a:t>246.7</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400" b="0" i="0">
                          <a:solidFill>
                            <a:srgbClr val="000000"/>
                          </a:solidFill>
                          <a:latin typeface="Calibri" panose="020F0502020204030204"/>
                          <a:ea typeface="Calibri" panose="020F0502020204030204"/>
                        </a:rPr>
                        <a:t>-2.39949381</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400" b="0" i="0">
                          <a:solidFill>
                            <a:srgbClr val="000000"/>
                          </a:solidFill>
                          <a:latin typeface="Calibri" panose="020F0502020204030204"/>
                          <a:ea typeface="Calibri" panose="020F0502020204030204"/>
                        </a:rPr>
                        <a:t>6.80822374</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r>
              <a:tr h="236220">
                <a:tc>
                  <a:txBody>
                    <a:bodyPr/>
                    <a:p>
                      <a:pPr marL="6350" indent="0" algn="l" fontAlgn="ctr"/>
                      <a:r>
                        <a:rPr lang="en-US" altLang="zh-CN" sz="400" b="0" i="0">
                          <a:solidFill>
                            <a:srgbClr val="000000"/>
                          </a:solidFill>
                          <a:latin typeface="Calibri" panose="020F0502020204030204"/>
                          <a:ea typeface="Calibri" panose="020F0502020204030204"/>
                        </a:rPr>
                        <a:t>E3_CUR (Electrode 3 Current)</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400" b="0" i="0">
                          <a:solidFill>
                            <a:srgbClr val="000000"/>
                          </a:solidFill>
                          <a:latin typeface="Calibri" panose="020F0502020204030204"/>
                          <a:ea typeface="Calibri" panose="020F0502020204030204"/>
                        </a:rPr>
                        <a:t>237.3360369</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400" b="0" i="0">
                          <a:solidFill>
                            <a:srgbClr val="000000"/>
                          </a:solidFill>
                          <a:latin typeface="Calibri" panose="020F0502020204030204"/>
                          <a:ea typeface="Calibri" panose="020F0502020204030204"/>
                        </a:rPr>
                        <a:t>243.5</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400" b="0" i="0">
                          <a:solidFill>
                            <a:srgbClr val="000000"/>
                          </a:solidFill>
                          <a:latin typeface="Calibri" panose="020F0502020204030204"/>
                          <a:ea typeface="Calibri" panose="020F0502020204030204"/>
                        </a:rPr>
                        <a:t>245.1</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400" b="0" i="0">
                          <a:solidFill>
                            <a:srgbClr val="000000"/>
                          </a:solidFill>
                          <a:latin typeface="Calibri" panose="020F0502020204030204"/>
                          <a:ea typeface="Calibri" panose="020F0502020204030204"/>
                        </a:rPr>
                        <a:t>1543.293648</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400" b="0" i="0">
                          <a:solidFill>
                            <a:srgbClr val="000000"/>
                          </a:solidFill>
                          <a:latin typeface="Calibri" panose="020F0502020204030204"/>
                          <a:ea typeface="Calibri" panose="020F0502020204030204"/>
                        </a:rPr>
                        <a:t>39.28477628</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400" b="0" i="0">
                          <a:solidFill>
                            <a:srgbClr val="000000"/>
                          </a:solidFill>
                          <a:latin typeface="Calibri" panose="020F0502020204030204"/>
                          <a:ea typeface="Calibri" panose="020F0502020204030204"/>
                        </a:rPr>
                        <a:t>271.2</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400" b="0" i="0">
                          <a:solidFill>
                            <a:srgbClr val="000000"/>
                          </a:solidFill>
                          <a:latin typeface="Calibri" panose="020F0502020204030204"/>
                          <a:ea typeface="Calibri" panose="020F0502020204030204"/>
                        </a:rPr>
                        <a:t>-2.155161161</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400" b="0" i="0">
                          <a:solidFill>
                            <a:srgbClr val="000000"/>
                          </a:solidFill>
                          <a:latin typeface="Calibri" panose="020F0502020204030204"/>
                          <a:ea typeface="Calibri" panose="020F0502020204030204"/>
                        </a:rPr>
                        <a:t>6.001477541</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r>
              <a:tr h="236855">
                <a:tc>
                  <a:txBody>
                    <a:bodyPr/>
                    <a:p>
                      <a:pPr marL="6350" indent="0" algn="l" fontAlgn="ctr"/>
                      <a:r>
                        <a:rPr lang="en-US" altLang="zh-CN" sz="400" b="0" i="0">
                          <a:solidFill>
                            <a:srgbClr val="000000"/>
                          </a:solidFill>
                          <a:latin typeface="Calibri" panose="020F0502020204030204"/>
                          <a:ea typeface="Calibri" panose="020F0502020204030204"/>
                        </a:rPr>
                        <a:t>SPOUT (Bottom Refractory Temperature)</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400" b="0" i="0">
                          <a:solidFill>
                            <a:srgbClr val="000000"/>
                          </a:solidFill>
                          <a:latin typeface="Calibri" panose="020F0502020204030204"/>
                          <a:ea typeface="Calibri" panose="020F0502020204030204"/>
                        </a:rPr>
                        <a:t>292.4835357</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400" b="0" i="0">
                          <a:solidFill>
                            <a:srgbClr val="000000"/>
                          </a:solidFill>
                          <a:latin typeface="Calibri" panose="020F0502020204030204"/>
                          <a:ea typeface="Calibri" panose="020F0502020204030204"/>
                        </a:rPr>
                        <a:t>303.5</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400" b="0" i="0">
                          <a:solidFill>
                            <a:srgbClr val="000000"/>
                          </a:solidFill>
                          <a:latin typeface="Calibri" panose="020F0502020204030204"/>
                          <a:ea typeface="Calibri" panose="020F0502020204030204"/>
                        </a:rPr>
                        <a:t>310.3</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400" b="0" i="0">
                          <a:solidFill>
                            <a:srgbClr val="000000"/>
                          </a:solidFill>
                          <a:latin typeface="Calibri" panose="020F0502020204030204"/>
                          <a:ea typeface="Calibri" panose="020F0502020204030204"/>
                        </a:rPr>
                        <a:t>2318.017434</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400" b="0" i="0">
                          <a:solidFill>
                            <a:srgbClr val="000000"/>
                          </a:solidFill>
                          <a:latin typeface="Calibri" panose="020F0502020204030204"/>
                          <a:ea typeface="Calibri" panose="020F0502020204030204"/>
                        </a:rPr>
                        <a:t>48.14579352</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400" b="0" i="0">
                          <a:solidFill>
                            <a:srgbClr val="000000"/>
                          </a:solidFill>
                          <a:latin typeface="Calibri" panose="020F0502020204030204"/>
                          <a:ea typeface="Calibri" panose="020F0502020204030204"/>
                        </a:rPr>
                        <a:t>309</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400" b="0" i="0">
                          <a:solidFill>
                            <a:srgbClr val="000000"/>
                          </a:solidFill>
                          <a:latin typeface="Calibri" panose="020F0502020204030204"/>
                          <a:ea typeface="Calibri" panose="020F0502020204030204"/>
                        </a:rPr>
                        <a:t>-2.045698297</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400" b="0" i="0">
                          <a:solidFill>
                            <a:srgbClr val="000000"/>
                          </a:solidFill>
                          <a:latin typeface="Calibri" panose="020F0502020204030204"/>
                          <a:ea typeface="Calibri" panose="020F0502020204030204"/>
                        </a:rPr>
                        <a:t>5.214304365</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r>
              <a:tr h="131445">
                <a:tc>
                  <a:txBody>
                    <a:bodyPr/>
                    <a:p>
                      <a:pPr marL="6350" indent="0" algn="l" fontAlgn="ctr"/>
                      <a:r>
                        <a:rPr lang="en-US" altLang="zh-CN" sz="400" b="0" i="0">
                          <a:solidFill>
                            <a:srgbClr val="000000"/>
                          </a:solidFill>
                          <a:latin typeface="Calibri" panose="020F0502020204030204"/>
                          <a:ea typeface="Calibri" panose="020F0502020204030204"/>
                        </a:rPr>
                        <a:t>DOLOMIT</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400" b="0" i="0">
                          <a:solidFill>
                            <a:srgbClr val="000000"/>
                          </a:solidFill>
                          <a:latin typeface="Calibri" panose="020F0502020204030204"/>
                          <a:ea typeface="Calibri" panose="020F0502020204030204"/>
                        </a:rPr>
                        <a:t>0</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400" b="0" i="0">
                          <a:solidFill>
                            <a:srgbClr val="000000"/>
                          </a:solidFill>
                          <a:latin typeface="Calibri" panose="020F0502020204030204"/>
                          <a:ea typeface="Calibri" panose="020F0502020204030204"/>
                        </a:rPr>
                        <a:t>0</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400" b="0" i="0">
                          <a:solidFill>
                            <a:srgbClr val="000000"/>
                          </a:solidFill>
                          <a:latin typeface="Calibri" panose="020F0502020204030204"/>
                          <a:ea typeface="Calibri" panose="020F0502020204030204"/>
                        </a:rPr>
                        <a:t>0</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400" b="0" i="0">
                          <a:solidFill>
                            <a:srgbClr val="000000"/>
                          </a:solidFill>
                          <a:latin typeface="Calibri" panose="020F0502020204030204"/>
                          <a:ea typeface="Calibri" panose="020F0502020204030204"/>
                        </a:rPr>
                        <a:t>0</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400" b="0" i="0">
                          <a:solidFill>
                            <a:srgbClr val="000000"/>
                          </a:solidFill>
                          <a:latin typeface="Calibri" panose="020F0502020204030204"/>
                          <a:ea typeface="Calibri" panose="020F0502020204030204"/>
                        </a:rPr>
                        <a:t>0</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400" b="0" i="0">
                          <a:solidFill>
                            <a:srgbClr val="000000"/>
                          </a:solidFill>
                          <a:latin typeface="Calibri" panose="020F0502020204030204"/>
                          <a:ea typeface="Calibri" panose="020F0502020204030204"/>
                        </a:rPr>
                        <a:t>0</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400" b="0" i="0">
                          <a:solidFill>
                            <a:srgbClr val="000000"/>
                          </a:solidFill>
                          <a:latin typeface="Calibri" panose="020F0502020204030204"/>
                          <a:ea typeface="Calibri" panose="020F0502020204030204"/>
                        </a:rPr>
                        <a:t>0</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400" b="0" i="0">
                          <a:solidFill>
                            <a:srgbClr val="000000"/>
                          </a:solidFill>
                          <a:latin typeface="Calibri" panose="020F0502020204030204"/>
                          <a:ea typeface="Calibri" panose="020F0502020204030204"/>
                        </a:rPr>
                        <a:t>0</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r>
              <a:tr h="131445">
                <a:tc>
                  <a:txBody>
                    <a:bodyPr/>
                    <a:p>
                      <a:pPr marL="6350" indent="0" algn="l" fontAlgn="ctr"/>
                      <a:r>
                        <a:rPr lang="en-US" altLang="zh-CN" sz="400" b="0" i="0">
                          <a:solidFill>
                            <a:srgbClr val="000000"/>
                          </a:solidFill>
                          <a:latin typeface="Calibri" panose="020F0502020204030204"/>
                          <a:ea typeface="Calibri" panose="020F0502020204030204"/>
                        </a:rPr>
                        <a:t>CPC</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400" b="0" i="0">
                          <a:solidFill>
                            <a:srgbClr val="000000"/>
                          </a:solidFill>
                          <a:latin typeface="Calibri" panose="020F0502020204030204"/>
                          <a:ea typeface="Calibri" panose="020F0502020204030204"/>
                        </a:rPr>
                        <a:t>0</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400" b="0" i="0">
                          <a:solidFill>
                            <a:srgbClr val="000000"/>
                          </a:solidFill>
                          <a:latin typeface="Calibri" panose="020F0502020204030204"/>
                          <a:ea typeface="Calibri" panose="020F0502020204030204"/>
                        </a:rPr>
                        <a:t>0</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400" b="0" i="0">
                          <a:solidFill>
                            <a:srgbClr val="000000"/>
                          </a:solidFill>
                          <a:latin typeface="Calibri" panose="020F0502020204030204"/>
                          <a:ea typeface="Calibri" panose="020F0502020204030204"/>
                        </a:rPr>
                        <a:t>0</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400" b="0" i="0">
                          <a:solidFill>
                            <a:srgbClr val="000000"/>
                          </a:solidFill>
                          <a:latin typeface="Calibri" panose="020F0502020204030204"/>
                          <a:ea typeface="Calibri" panose="020F0502020204030204"/>
                        </a:rPr>
                        <a:t>0</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400" b="0" i="0">
                          <a:solidFill>
                            <a:srgbClr val="000000"/>
                          </a:solidFill>
                          <a:latin typeface="Calibri" panose="020F0502020204030204"/>
                          <a:ea typeface="Calibri" panose="020F0502020204030204"/>
                        </a:rPr>
                        <a:t>0</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400" b="0" i="0">
                          <a:solidFill>
                            <a:srgbClr val="000000"/>
                          </a:solidFill>
                          <a:latin typeface="Calibri" panose="020F0502020204030204"/>
                          <a:ea typeface="Calibri" panose="020F0502020204030204"/>
                        </a:rPr>
                        <a:t>0</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400" b="0" i="0">
                          <a:solidFill>
                            <a:srgbClr val="000000"/>
                          </a:solidFill>
                          <a:latin typeface="Calibri" panose="020F0502020204030204"/>
                          <a:ea typeface="Calibri" panose="020F0502020204030204"/>
                        </a:rPr>
                        <a:t>0</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400" b="0" i="0">
                          <a:solidFill>
                            <a:srgbClr val="000000"/>
                          </a:solidFill>
                          <a:latin typeface="Calibri" panose="020F0502020204030204"/>
                          <a:ea typeface="Calibri" panose="020F0502020204030204"/>
                        </a:rPr>
                        <a:t>0</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r>
              <a:tr h="133350">
                <a:tc>
                  <a:txBody>
                    <a:bodyPr/>
                    <a:p>
                      <a:pPr marL="6350" indent="0" algn="l" fontAlgn="ctr"/>
                      <a:r>
                        <a:rPr lang="en-US" altLang="zh-CN" sz="400" b="0" i="0">
                          <a:solidFill>
                            <a:srgbClr val="000000"/>
                          </a:solidFill>
                          <a:latin typeface="Calibri" panose="020F0502020204030204"/>
                          <a:ea typeface="Calibri" panose="020F0502020204030204"/>
                        </a:rPr>
                        <a:t>TEMPERATURE</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400" b="0" i="0">
                          <a:solidFill>
                            <a:srgbClr val="000000"/>
                          </a:solidFill>
                          <a:latin typeface="Calibri" panose="020F0502020204030204"/>
                          <a:ea typeface="Calibri" panose="020F0502020204030204"/>
                        </a:rPr>
                        <a:t>0</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400" b="0" i="0">
                          <a:solidFill>
                            <a:srgbClr val="000000"/>
                          </a:solidFill>
                          <a:latin typeface="Calibri" panose="020F0502020204030204"/>
                          <a:ea typeface="Calibri" panose="020F0502020204030204"/>
                        </a:rPr>
                        <a:t>0</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400" b="0" i="0">
                          <a:solidFill>
                            <a:srgbClr val="000000"/>
                          </a:solidFill>
                          <a:latin typeface="Calibri" panose="020F0502020204030204"/>
                          <a:ea typeface="Calibri" panose="020F0502020204030204"/>
                        </a:rPr>
                        <a:t>0</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400" b="0" i="0">
                          <a:solidFill>
                            <a:srgbClr val="000000"/>
                          </a:solidFill>
                          <a:latin typeface="Calibri" panose="020F0502020204030204"/>
                          <a:ea typeface="Calibri" panose="020F0502020204030204"/>
                        </a:rPr>
                        <a:t>0</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400" b="0" i="0">
                          <a:solidFill>
                            <a:srgbClr val="000000"/>
                          </a:solidFill>
                          <a:latin typeface="Calibri" panose="020F0502020204030204"/>
                          <a:ea typeface="Calibri" panose="020F0502020204030204"/>
                        </a:rPr>
                        <a:t>0</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400" b="0" i="0">
                          <a:solidFill>
                            <a:srgbClr val="000000"/>
                          </a:solidFill>
                          <a:latin typeface="Calibri" panose="020F0502020204030204"/>
                          <a:ea typeface="Calibri" panose="020F0502020204030204"/>
                        </a:rPr>
                        <a:t>0</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400" b="0" i="0">
                          <a:solidFill>
                            <a:srgbClr val="000000"/>
                          </a:solidFill>
                          <a:latin typeface="Calibri" panose="020F0502020204030204"/>
                          <a:ea typeface="Calibri" panose="020F0502020204030204"/>
                        </a:rPr>
                        <a:t>0</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400" b="0" i="0">
                          <a:solidFill>
                            <a:srgbClr val="000000"/>
                          </a:solidFill>
                          <a:latin typeface="Calibri" panose="020F0502020204030204"/>
                          <a:ea typeface="Calibri" panose="020F0502020204030204"/>
                        </a:rPr>
                        <a:t>0</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r>
              <a:tr h="132715">
                <a:tc>
                  <a:txBody>
                    <a:bodyPr/>
                    <a:p>
                      <a:pPr marL="6350" indent="0" algn="l" fontAlgn="ctr"/>
                      <a:r>
                        <a:rPr lang="en-US" altLang="zh-CN" sz="400" b="0" i="0">
                          <a:solidFill>
                            <a:srgbClr val="000000"/>
                          </a:solidFill>
                          <a:latin typeface="Calibri" panose="020F0502020204030204"/>
                          <a:ea typeface="Calibri" panose="020F0502020204030204"/>
                        </a:rPr>
                        <a:t>POWER</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400" b="0" i="0">
                          <a:solidFill>
                            <a:srgbClr val="000000"/>
                          </a:solidFill>
                          <a:latin typeface="Calibri" panose="020F0502020204030204"/>
                          <a:ea typeface="Calibri" panose="020F0502020204030204"/>
                        </a:rPr>
                        <a:t>0</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400" b="0" i="0">
                          <a:solidFill>
                            <a:srgbClr val="000000"/>
                          </a:solidFill>
                          <a:latin typeface="Calibri" panose="020F0502020204030204"/>
                          <a:ea typeface="Calibri" panose="020F0502020204030204"/>
                        </a:rPr>
                        <a:t>0</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400" b="0" i="0">
                          <a:solidFill>
                            <a:srgbClr val="000000"/>
                          </a:solidFill>
                          <a:latin typeface="Calibri" panose="020F0502020204030204"/>
                          <a:ea typeface="Calibri" panose="020F0502020204030204"/>
                        </a:rPr>
                        <a:t>0</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400" b="0" i="0">
                          <a:solidFill>
                            <a:srgbClr val="000000"/>
                          </a:solidFill>
                          <a:latin typeface="Calibri" panose="020F0502020204030204"/>
                          <a:ea typeface="Calibri" panose="020F0502020204030204"/>
                        </a:rPr>
                        <a:t>0</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400" b="0" i="0">
                          <a:solidFill>
                            <a:srgbClr val="000000"/>
                          </a:solidFill>
                          <a:latin typeface="Calibri" panose="020F0502020204030204"/>
                          <a:ea typeface="Calibri" panose="020F0502020204030204"/>
                        </a:rPr>
                        <a:t>0</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400" b="0" i="0">
                          <a:solidFill>
                            <a:srgbClr val="000000"/>
                          </a:solidFill>
                          <a:latin typeface="Calibri" panose="020F0502020204030204"/>
                          <a:ea typeface="Calibri" panose="020F0502020204030204"/>
                        </a:rPr>
                        <a:t>0</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400" b="0" i="0">
                          <a:solidFill>
                            <a:srgbClr val="000000"/>
                          </a:solidFill>
                          <a:latin typeface="Calibri" panose="020F0502020204030204"/>
                          <a:ea typeface="Calibri" panose="020F0502020204030204"/>
                        </a:rPr>
                        <a:t>0</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400" b="0" i="0">
                          <a:solidFill>
                            <a:srgbClr val="000000"/>
                          </a:solidFill>
                          <a:latin typeface="Calibri" panose="020F0502020204030204"/>
                          <a:ea typeface="Calibri" panose="020F0502020204030204"/>
                        </a:rPr>
                        <a:t>0</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r>
              <a:tr h="173990">
                <a:tc>
                  <a:txBody>
                    <a:bodyPr/>
                    <a:p>
                      <a:pPr marL="6350" indent="0" algn="l" fontAlgn="ctr"/>
                      <a:r>
                        <a:rPr lang="en-US" altLang="zh-CN" sz="400" b="0" i="0">
                          <a:solidFill>
                            <a:srgbClr val="000000"/>
                          </a:solidFill>
                          <a:latin typeface="Calibri" panose="020F0502020204030204"/>
                          <a:ea typeface="Calibri" panose="020F0502020204030204"/>
                        </a:rPr>
                        <a:t>C</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400" b="0" i="0">
                          <a:solidFill>
                            <a:srgbClr val="000000"/>
                          </a:solidFill>
                          <a:latin typeface="Calibri" panose="020F0502020204030204"/>
                          <a:ea typeface="Calibri" panose="020F0502020204030204"/>
                        </a:rPr>
                        <a:t>0.190770486</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400" b="0" i="0">
                          <a:solidFill>
                            <a:srgbClr val="000000"/>
                          </a:solidFill>
                          <a:latin typeface="Calibri" panose="020F0502020204030204"/>
                          <a:ea typeface="Calibri" panose="020F0502020204030204"/>
                        </a:rPr>
                        <a:t>0.1444</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400" b="0" i="0">
                          <a:solidFill>
                            <a:srgbClr val="000000"/>
                          </a:solidFill>
                          <a:latin typeface="Calibri" panose="020F0502020204030204"/>
                          <a:ea typeface="Calibri" panose="020F0502020204030204"/>
                        </a:rPr>
                        <a:t>0</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400" b="0" i="0">
                          <a:solidFill>
                            <a:srgbClr val="000000"/>
                          </a:solidFill>
                          <a:latin typeface="Calibri" panose="020F0502020204030204"/>
                          <a:ea typeface="Calibri" panose="020F0502020204030204"/>
                        </a:rPr>
                        <a:t>0.021282506</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400" b="0" i="0">
                          <a:solidFill>
                            <a:srgbClr val="000000"/>
                          </a:solidFill>
                          <a:latin typeface="Calibri" panose="020F0502020204030204"/>
                          <a:ea typeface="Calibri" panose="020F0502020204030204"/>
                        </a:rPr>
                        <a:t>0.14588525</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400" b="0" i="0">
                          <a:solidFill>
                            <a:srgbClr val="000000"/>
                          </a:solidFill>
                          <a:latin typeface="Calibri" panose="020F0502020204030204"/>
                          <a:ea typeface="Calibri" panose="020F0502020204030204"/>
                        </a:rPr>
                        <a:t>1.095</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400" b="0" i="0">
                          <a:solidFill>
                            <a:srgbClr val="000000"/>
                          </a:solidFill>
                          <a:latin typeface="Calibri" panose="020F0502020204030204"/>
                          <a:ea typeface="Calibri" panose="020F0502020204030204"/>
                        </a:rPr>
                        <a:t>1.359469569</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400" b="0" i="0">
                          <a:solidFill>
                            <a:srgbClr val="000000"/>
                          </a:solidFill>
                          <a:latin typeface="Calibri" panose="020F0502020204030204"/>
                          <a:ea typeface="Calibri" panose="020F0502020204030204"/>
                        </a:rPr>
                        <a:t>2.147513295</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r>
              <a:tr h="175895">
                <a:tc>
                  <a:txBody>
                    <a:bodyPr/>
                    <a:p>
                      <a:pPr marL="6350" indent="0" algn="l" fontAlgn="ctr"/>
                      <a:r>
                        <a:rPr lang="en-US" altLang="zh-CN" sz="400" b="0" i="0">
                          <a:solidFill>
                            <a:srgbClr val="000000"/>
                          </a:solidFill>
                          <a:latin typeface="Calibri" panose="020F0502020204030204"/>
                          <a:ea typeface="Calibri" panose="020F0502020204030204"/>
                        </a:rPr>
                        <a:t>SI</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400" b="0" i="0">
                          <a:solidFill>
                            <a:srgbClr val="000000"/>
                          </a:solidFill>
                          <a:latin typeface="Calibri" panose="020F0502020204030204"/>
                          <a:ea typeface="Calibri" panose="020F0502020204030204"/>
                        </a:rPr>
                        <a:t>0.003066683</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400" b="0" i="0">
                          <a:solidFill>
                            <a:srgbClr val="000000"/>
                          </a:solidFill>
                          <a:latin typeface="Calibri" panose="020F0502020204030204"/>
                          <a:ea typeface="Calibri" panose="020F0502020204030204"/>
                        </a:rPr>
                        <a:t>0.0016</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400" b="0" i="0">
                          <a:solidFill>
                            <a:srgbClr val="000000"/>
                          </a:solidFill>
                          <a:latin typeface="Calibri" panose="020F0502020204030204"/>
                          <a:ea typeface="Calibri" panose="020F0502020204030204"/>
                        </a:rPr>
                        <a:t>0.001</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400" b="0" i="0">
                          <a:solidFill>
                            <a:srgbClr val="000000"/>
                          </a:solidFill>
                          <a:latin typeface="Calibri" panose="020F0502020204030204"/>
                          <a:ea typeface="Calibri" panose="020F0502020204030204"/>
                        </a:rPr>
                        <a:t>0.000294367</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400" b="0" i="0">
                          <a:solidFill>
                            <a:srgbClr val="000000"/>
                          </a:solidFill>
                          <a:latin typeface="Calibri" panose="020F0502020204030204"/>
                          <a:ea typeface="Calibri" panose="020F0502020204030204"/>
                        </a:rPr>
                        <a:t>0.017157135</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400" b="0" i="0">
                          <a:solidFill>
                            <a:srgbClr val="000000"/>
                          </a:solidFill>
                          <a:latin typeface="Calibri" panose="020F0502020204030204"/>
                          <a:ea typeface="Calibri" panose="020F0502020204030204"/>
                        </a:rPr>
                        <a:t>0.637</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400" b="0" i="0">
                          <a:solidFill>
                            <a:srgbClr val="000000"/>
                          </a:solidFill>
                          <a:latin typeface="Calibri" panose="020F0502020204030204"/>
                          <a:ea typeface="Calibri" panose="020F0502020204030204"/>
                        </a:rPr>
                        <a:t>27.62923603</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400" b="0" i="0">
                          <a:solidFill>
                            <a:srgbClr val="000000"/>
                          </a:solidFill>
                          <a:latin typeface="Calibri" panose="020F0502020204030204"/>
                          <a:ea typeface="Calibri" panose="020F0502020204030204"/>
                        </a:rPr>
                        <a:t>935.1422733</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r>
              <a:tr h="175895">
                <a:tc>
                  <a:txBody>
                    <a:bodyPr/>
                    <a:p>
                      <a:pPr marL="6350" indent="0" algn="l" fontAlgn="ctr"/>
                      <a:r>
                        <a:rPr lang="en-US" altLang="zh-CN" sz="400" b="0" i="0">
                          <a:solidFill>
                            <a:srgbClr val="000000"/>
                          </a:solidFill>
                          <a:latin typeface="Calibri" panose="020F0502020204030204"/>
                          <a:ea typeface="Calibri" panose="020F0502020204030204"/>
                        </a:rPr>
                        <a:t>MN</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400" b="0" i="0">
                          <a:solidFill>
                            <a:srgbClr val="000000"/>
                          </a:solidFill>
                          <a:latin typeface="Calibri" panose="020F0502020204030204"/>
                          <a:ea typeface="Calibri" panose="020F0502020204030204"/>
                        </a:rPr>
                        <a:t>0.022561195</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400" b="0" i="0">
                          <a:solidFill>
                            <a:srgbClr val="000000"/>
                          </a:solidFill>
                          <a:latin typeface="Calibri" panose="020F0502020204030204"/>
                          <a:ea typeface="Calibri" panose="020F0502020204030204"/>
                        </a:rPr>
                        <a:t>0.021</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400" b="0" i="0">
                          <a:solidFill>
                            <a:srgbClr val="000000"/>
                          </a:solidFill>
                          <a:latin typeface="Calibri" panose="020F0502020204030204"/>
                          <a:ea typeface="Calibri" panose="020F0502020204030204"/>
                        </a:rPr>
                        <a:t>0</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400" b="0" i="0">
                          <a:solidFill>
                            <a:srgbClr val="000000"/>
                          </a:solidFill>
                          <a:latin typeface="Calibri" panose="020F0502020204030204"/>
                          <a:ea typeface="Calibri" panose="020F0502020204030204"/>
                        </a:rPr>
                        <a:t>0.000627216</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400" b="0" i="0">
                          <a:solidFill>
                            <a:srgbClr val="000000"/>
                          </a:solidFill>
                          <a:latin typeface="Calibri" panose="020F0502020204030204"/>
                          <a:ea typeface="Calibri" panose="020F0502020204030204"/>
                        </a:rPr>
                        <a:t>0.025044276</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400" b="0" i="0">
                          <a:solidFill>
                            <a:srgbClr val="000000"/>
                          </a:solidFill>
                          <a:latin typeface="Calibri" panose="020F0502020204030204"/>
                          <a:ea typeface="Calibri" panose="020F0502020204030204"/>
                        </a:rPr>
                        <a:t>0.9831</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400" b="0" i="0">
                          <a:solidFill>
                            <a:srgbClr val="000000"/>
                          </a:solidFill>
                          <a:latin typeface="Calibri" panose="020F0502020204030204"/>
                          <a:ea typeface="Calibri" panose="020F0502020204030204"/>
                        </a:rPr>
                        <a:t>29.79027601</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400" b="0" i="0">
                          <a:solidFill>
                            <a:srgbClr val="000000"/>
                          </a:solidFill>
                          <a:latin typeface="Calibri" panose="020F0502020204030204"/>
                          <a:ea typeface="Calibri" panose="020F0502020204030204"/>
                        </a:rPr>
                        <a:t>1085.619535</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r>
              <a:tr h="173990">
                <a:tc>
                  <a:txBody>
                    <a:bodyPr/>
                    <a:p>
                      <a:pPr marL="6350" indent="0" algn="l" fontAlgn="ctr"/>
                      <a:r>
                        <a:rPr lang="en-US" altLang="zh-CN" sz="400" b="0" i="0">
                          <a:solidFill>
                            <a:srgbClr val="000000"/>
                          </a:solidFill>
                          <a:latin typeface="Calibri" panose="020F0502020204030204"/>
                          <a:ea typeface="Calibri" panose="020F0502020204030204"/>
                        </a:rPr>
                        <a:t>P</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400" b="0" i="0">
                          <a:solidFill>
                            <a:srgbClr val="000000"/>
                          </a:solidFill>
                          <a:latin typeface="Calibri" panose="020F0502020204030204"/>
                          <a:ea typeface="Calibri" panose="020F0502020204030204"/>
                        </a:rPr>
                        <a:t>0.014334653</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400" b="0" i="0">
                          <a:solidFill>
                            <a:srgbClr val="000000"/>
                          </a:solidFill>
                          <a:latin typeface="Calibri" panose="020F0502020204030204"/>
                          <a:ea typeface="Calibri" panose="020F0502020204030204"/>
                        </a:rPr>
                        <a:t>0.014</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400" b="0" i="0">
                          <a:solidFill>
                            <a:srgbClr val="000000"/>
                          </a:solidFill>
                          <a:latin typeface="Calibri" panose="020F0502020204030204"/>
                          <a:ea typeface="Calibri" panose="020F0502020204030204"/>
                        </a:rPr>
                        <a:t>0.012</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400" b="0" i="0">
                          <a:solidFill>
                            <a:srgbClr val="000000"/>
                          </a:solidFill>
                          <a:latin typeface="Calibri" panose="020F0502020204030204"/>
                          <a:ea typeface="Calibri" panose="020F0502020204030204"/>
                        </a:rPr>
                        <a:t>2.27E-05</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400" b="0" i="0">
                          <a:solidFill>
                            <a:srgbClr val="000000"/>
                          </a:solidFill>
                          <a:latin typeface="Calibri" panose="020F0502020204030204"/>
                          <a:ea typeface="Calibri" panose="020F0502020204030204"/>
                        </a:rPr>
                        <a:t>0.004761746</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400" b="0" i="0">
                          <a:solidFill>
                            <a:srgbClr val="000000"/>
                          </a:solidFill>
                          <a:latin typeface="Calibri" panose="020F0502020204030204"/>
                          <a:ea typeface="Calibri" panose="020F0502020204030204"/>
                        </a:rPr>
                        <a:t>0.055</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400" b="0" i="0">
                          <a:solidFill>
                            <a:srgbClr val="000000"/>
                          </a:solidFill>
                          <a:latin typeface="Calibri" panose="020F0502020204030204"/>
                          <a:ea typeface="Calibri" panose="020F0502020204030204"/>
                        </a:rPr>
                        <a:t>0.640553453</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400" b="0" i="0">
                          <a:solidFill>
                            <a:srgbClr val="000000"/>
                          </a:solidFill>
                          <a:latin typeface="Calibri" panose="020F0502020204030204"/>
                          <a:ea typeface="Calibri" panose="020F0502020204030204"/>
                        </a:rPr>
                        <a:t>3.550712713</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r>
              <a:tr h="236220">
                <a:tc>
                  <a:txBody>
                    <a:bodyPr/>
                    <a:p>
                      <a:pPr marL="6350" indent="0" algn="l" fontAlgn="ctr"/>
                      <a:r>
                        <a:rPr lang="en-US" altLang="zh-CN" sz="400" b="0" i="0">
                          <a:solidFill>
                            <a:srgbClr val="000000"/>
                          </a:solidFill>
                          <a:latin typeface="Calibri" panose="020F0502020204030204"/>
                          <a:ea typeface="Calibri" panose="020F0502020204030204"/>
                        </a:rPr>
                        <a:t>S</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400" b="0" i="0">
                          <a:solidFill>
                            <a:srgbClr val="000000"/>
                          </a:solidFill>
                          <a:latin typeface="Calibri" panose="020F0502020204030204"/>
                          <a:ea typeface="Calibri" panose="020F0502020204030204"/>
                        </a:rPr>
                        <a:t>0.062218786</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400" b="0" i="0">
                          <a:solidFill>
                            <a:srgbClr val="000000"/>
                          </a:solidFill>
                          <a:latin typeface="Calibri" panose="020F0502020204030204"/>
                          <a:ea typeface="Calibri" panose="020F0502020204030204"/>
                        </a:rPr>
                        <a:t>0.0612</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400" b="0" i="0">
                          <a:solidFill>
                            <a:srgbClr val="000000"/>
                          </a:solidFill>
                          <a:latin typeface="Calibri" panose="020F0502020204030204"/>
                          <a:ea typeface="Calibri" panose="020F0502020204030204"/>
                        </a:rPr>
                        <a:t>0</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400" b="0" i="0">
                          <a:solidFill>
                            <a:srgbClr val="000000"/>
                          </a:solidFill>
                          <a:latin typeface="Calibri" panose="020F0502020204030204"/>
                          <a:ea typeface="Calibri" panose="020F0502020204030204"/>
                        </a:rPr>
                        <a:t>0.000313693</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400" b="0" i="0">
                          <a:solidFill>
                            <a:srgbClr val="000000"/>
                          </a:solidFill>
                          <a:latin typeface="Calibri" panose="020F0502020204030204"/>
                          <a:ea typeface="Calibri" panose="020F0502020204030204"/>
                        </a:rPr>
                        <a:t>0.017711377</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400" b="0" i="0">
                          <a:solidFill>
                            <a:srgbClr val="000000"/>
                          </a:solidFill>
                          <a:latin typeface="Calibri" panose="020F0502020204030204"/>
                          <a:ea typeface="Calibri" panose="020F0502020204030204"/>
                        </a:rPr>
                        <a:t>0.1585</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400" b="0" i="0">
                          <a:solidFill>
                            <a:srgbClr val="000000"/>
                          </a:solidFill>
                          <a:latin typeface="Calibri" panose="020F0502020204030204"/>
                          <a:ea typeface="Calibri" panose="020F0502020204030204"/>
                        </a:rPr>
                        <a:t>-0.069125604</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400" b="0" i="0">
                          <a:solidFill>
                            <a:srgbClr val="000000"/>
                          </a:solidFill>
                          <a:latin typeface="Calibri" panose="020F0502020204030204"/>
                          <a:ea typeface="Calibri" panose="020F0502020204030204"/>
                        </a:rPr>
                        <a:t>1.891483935</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r>
              <a:tr h="177165">
                <a:tc>
                  <a:txBody>
                    <a:bodyPr/>
                    <a:p>
                      <a:pPr marL="6350" indent="0" algn="l" fontAlgn="ctr"/>
                      <a:r>
                        <a:rPr lang="en-US" altLang="zh-CN" sz="400" b="0" i="0">
                          <a:solidFill>
                            <a:srgbClr val="000000"/>
                          </a:solidFill>
                          <a:latin typeface="Calibri" panose="020F0502020204030204"/>
                          <a:ea typeface="Calibri" panose="020F0502020204030204"/>
                        </a:rPr>
                        <a:t>CU</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400" b="0" i="0">
                          <a:solidFill>
                            <a:srgbClr val="000000"/>
                          </a:solidFill>
                          <a:latin typeface="Calibri" panose="020F0502020204030204"/>
                          <a:ea typeface="Calibri" panose="020F0502020204030204"/>
                        </a:rPr>
                        <a:t>0.005319621</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400" b="0" i="0">
                          <a:solidFill>
                            <a:srgbClr val="000000"/>
                          </a:solidFill>
                          <a:latin typeface="Calibri" panose="020F0502020204030204"/>
                          <a:ea typeface="Calibri" panose="020F0502020204030204"/>
                        </a:rPr>
                        <a:t>0.0053</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400" b="0" i="0">
                          <a:solidFill>
                            <a:srgbClr val="000000"/>
                          </a:solidFill>
                          <a:latin typeface="Calibri" panose="020F0502020204030204"/>
                          <a:ea typeface="Calibri" panose="020F0502020204030204"/>
                        </a:rPr>
                        <a:t>0.0058</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400" b="0" i="0">
                          <a:solidFill>
                            <a:srgbClr val="000000"/>
                          </a:solidFill>
                          <a:latin typeface="Calibri" panose="020F0502020204030204"/>
                          <a:ea typeface="Calibri" panose="020F0502020204030204"/>
                        </a:rPr>
                        <a:t>6.97E-06</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400" b="0" i="0">
                          <a:solidFill>
                            <a:srgbClr val="000000"/>
                          </a:solidFill>
                          <a:latin typeface="Calibri" panose="020F0502020204030204"/>
                          <a:ea typeface="Calibri" panose="020F0502020204030204"/>
                        </a:rPr>
                        <a:t>0.002640761</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400" b="0" i="0">
                          <a:solidFill>
                            <a:srgbClr val="000000"/>
                          </a:solidFill>
                          <a:latin typeface="Calibri" panose="020F0502020204030204"/>
                          <a:ea typeface="Calibri" panose="020F0502020204030204"/>
                        </a:rPr>
                        <a:t>0.0703</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400" b="0" i="0">
                          <a:solidFill>
                            <a:srgbClr val="000000"/>
                          </a:solidFill>
                          <a:latin typeface="Calibri" panose="020F0502020204030204"/>
                          <a:ea typeface="Calibri" panose="020F0502020204030204"/>
                        </a:rPr>
                        <a:t>8.614814345</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400" b="0" i="0">
                          <a:solidFill>
                            <a:srgbClr val="000000"/>
                          </a:solidFill>
                          <a:latin typeface="Calibri" panose="020F0502020204030204"/>
                          <a:ea typeface="Calibri" panose="020F0502020204030204"/>
                        </a:rPr>
                        <a:t>186.5679112</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r>
              <a:tr h="173990">
                <a:tc>
                  <a:txBody>
                    <a:bodyPr/>
                    <a:p>
                      <a:pPr marL="6350" indent="0" algn="l" fontAlgn="ctr"/>
                      <a:r>
                        <a:rPr lang="en-US" altLang="zh-CN" sz="400" b="0" i="0">
                          <a:solidFill>
                            <a:srgbClr val="000000"/>
                          </a:solidFill>
                          <a:latin typeface="Calibri" panose="020F0502020204030204"/>
                          <a:ea typeface="Calibri" panose="020F0502020204030204"/>
                        </a:rPr>
                        <a:t>CR</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400" b="0" i="0">
                          <a:solidFill>
                            <a:srgbClr val="000000"/>
                          </a:solidFill>
                          <a:latin typeface="Calibri" panose="020F0502020204030204"/>
                          <a:ea typeface="Calibri" panose="020F0502020204030204"/>
                        </a:rPr>
                        <a:t>0.057342982</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400" b="0" i="0">
                          <a:solidFill>
                            <a:srgbClr val="000000"/>
                          </a:solidFill>
                          <a:latin typeface="Calibri" panose="020F0502020204030204"/>
                          <a:ea typeface="Calibri" panose="020F0502020204030204"/>
                        </a:rPr>
                        <a:t>0.0498</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400" b="0" i="0">
                          <a:solidFill>
                            <a:srgbClr val="000000"/>
                          </a:solidFill>
                          <a:latin typeface="Calibri" panose="020F0502020204030204"/>
                          <a:ea typeface="Calibri" panose="020F0502020204030204"/>
                        </a:rPr>
                        <a:t>0</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400" b="0" i="0">
                          <a:solidFill>
                            <a:srgbClr val="000000"/>
                          </a:solidFill>
                          <a:latin typeface="Calibri" panose="020F0502020204030204"/>
                          <a:ea typeface="Calibri" panose="020F0502020204030204"/>
                        </a:rPr>
                        <a:t>0.021954168</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400" b="0" i="0">
                          <a:solidFill>
                            <a:srgbClr val="000000"/>
                          </a:solidFill>
                          <a:latin typeface="Calibri" panose="020F0502020204030204"/>
                          <a:ea typeface="Calibri" panose="020F0502020204030204"/>
                        </a:rPr>
                        <a:t>0.148169388</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400" b="0" i="0">
                          <a:solidFill>
                            <a:srgbClr val="000000"/>
                          </a:solidFill>
                          <a:latin typeface="Calibri" panose="020F0502020204030204"/>
                          <a:ea typeface="Calibri" panose="020F0502020204030204"/>
                        </a:rPr>
                        <a:t>6.6578</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400" b="0" i="0">
                          <a:solidFill>
                            <a:srgbClr val="000000"/>
                          </a:solidFill>
                          <a:latin typeface="Calibri" panose="020F0502020204030204"/>
                          <a:ea typeface="Calibri" panose="020F0502020204030204"/>
                        </a:rPr>
                        <a:t>43.01461547</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400" b="0" i="0">
                          <a:solidFill>
                            <a:srgbClr val="000000"/>
                          </a:solidFill>
                          <a:latin typeface="Calibri" panose="020F0502020204030204"/>
                          <a:ea typeface="Calibri" panose="020F0502020204030204"/>
                        </a:rPr>
                        <a:t>1916.081199</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r>
              <a:tr h="175260">
                <a:tc>
                  <a:txBody>
                    <a:bodyPr/>
                    <a:p>
                      <a:pPr marL="6350" indent="0" algn="l" fontAlgn="ctr"/>
                      <a:r>
                        <a:rPr lang="en-US" altLang="zh-CN" sz="400" b="0" i="0">
                          <a:solidFill>
                            <a:srgbClr val="000000"/>
                          </a:solidFill>
                          <a:latin typeface="Calibri" panose="020F0502020204030204"/>
                          <a:ea typeface="Calibri" panose="020F0502020204030204"/>
                        </a:rPr>
                        <a:t>NI</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400" b="0" i="0">
                          <a:solidFill>
                            <a:srgbClr val="000000"/>
                          </a:solidFill>
                          <a:latin typeface="Calibri" panose="020F0502020204030204"/>
                          <a:ea typeface="Calibri" panose="020F0502020204030204"/>
                        </a:rPr>
                        <a:t>0.020586838</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400" b="0" i="0">
                          <a:solidFill>
                            <a:srgbClr val="000000"/>
                          </a:solidFill>
                          <a:latin typeface="Calibri" panose="020F0502020204030204"/>
                          <a:ea typeface="Calibri" panose="020F0502020204030204"/>
                        </a:rPr>
                        <a:t>0.0177</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400" b="0" i="0">
                          <a:solidFill>
                            <a:srgbClr val="000000"/>
                          </a:solidFill>
                          <a:latin typeface="Calibri" panose="020F0502020204030204"/>
                          <a:ea typeface="Calibri" panose="020F0502020204030204"/>
                        </a:rPr>
                        <a:t>0.0174</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400" b="0" i="0">
                          <a:solidFill>
                            <a:srgbClr val="000000"/>
                          </a:solidFill>
                          <a:latin typeface="Calibri" panose="020F0502020204030204"/>
                          <a:ea typeface="Calibri" panose="020F0502020204030204"/>
                        </a:rPr>
                        <a:t>0.00014148</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400" b="0" i="0">
                          <a:solidFill>
                            <a:srgbClr val="000000"/>
                          </a:solidFill>
                          <a:latin typeface="Calibri" panose="020F0502020204030204"/>
                          <a:ea typeface="Calibri" panose="020F0502020204030204"/>
                        </a:rPr>
                        <a:t>0.011894521</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400" b="0" i="0">
                          <a:solidFill>
                            <a:srgbClr val="000000"/>
                          </a:solidFill>
                          <a:latin typeface="Calibri" panose="020F0502020204030204"/>
                          <a:ea typeface="Calibri" panose="020F0502020204030204"/>
                        </a:rPr>
                        <a:t>0.1363</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400" b="0" i="0">
                          <a:solidFill>
                            <a:srgbClr val="000000"/>
                          </a:solidFill>
                          <a:latin typeface="Calibri" panose="020F0502020204030204"/>
                          <a:ea typeface="Calibri" panose="020F0502020204030204"/>
                        </a:rPr>
                        <a:t>4.16002159</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400" b="0" i="0">
                          <a:solidFill>
                            <a:srgbClr val="000000"/>
                          </a:solidFill>
                          <a:latin typeface="Calibri" panose="020F0502020204030204"/>
                          <a:ea typeface="Calibri" panose="020F0502020204030204"/>
                        </a:rPr>
                        <a:t>24.08999035</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r>
              <a:tr h="175895">
                <a:tc>
                  <a:txBody>
                    <a:bodyPr/>
                    <a:p>
                      <a:pPr marL="6350" indent="0" algn="l" fontAlgn="ctr"/>
                      <a:r>
                        <a:rPr lang="en-US" altLang="zh-CN" sz="400" b="0" i="0">
                          <a:solidFill>
                            <a:srgbClr val="000000"/>
                          </a:solidFill>
                          <a:latin typeface="Calibri" panose="020F0502020204030204"/>
                          <a:ea typeface="Calibri" panose="020F0502020204030204"/>
                        </a:rPr>
                        <a:t>N</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400" b="0" i="0">
                          <a:solidFill>
                            <a:srgbClr val="000000"/>
                          </a:solidFill>
                          <a:latin typeface="Calibri" panose="020F0502020204030204"/>
                          <a:ea typeface="Calibri" panose="020F0502020204030204"/>
                        </a:rPr>
                        <a:t>0.003330758</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400" b="0" i="0">
                          <a:solidFill>
                            <a:srgbClr val="000000"/>
                          </a:solidFill>
                          <a:latin typeface="Calibri" panose="020F0502020204030204"/>
                          <a:ea typeface="Calibri" panose="020F0502020204030204"/>
                        </a:rPr>
                        <a:t>0.0033</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400" b="0" i="0">
                          <a:solidFill>
                            <a:srgbClr val="000000"/>
                          </a:solidFill>
                          <a:latin typeface="Calibri" panose="020F0502020204030204"/>
                          <a:ea typeface="Calibri" panose="020F0502020204030204"/>
                        </a:rPr>
                        <a:t>0.0033</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400" b="0" i="0">
                          <a:solidFill>
                            <a:srgbClr val="000000"/>
                          </a:solidFill>
                          <a:latin typeface="Calibri" panose="020F0502020204030204"/>
                          <a:ea typeface="Calibri" panose="020F0502020204030204"/>
                        </a:rPr>
                        <a:t>2.04E-06</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400" b="0" i="0">
                          <a:solidFill>
                            <a:srgbClr val="000000"/>
                          </a:solidFill>
                          <a:latin typeface="Calibri" panose="020F0502020204030204"/>
                          <a:ea typeface="Calibri" panose="020F0502020204030204"/>
                        </a:rPr>
                        <a:t>0.001426987</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400" b="0" i="0">
                          <a:solidFill>
                            <a:srgbClr val="000000"/>
                          </a:solidFill>
                          <a:latin typeface="Calibri" panose="020F0502020204030204"/>
                          <a:ea typeface="Calibri" panose="020F0502020204030204"/>
                        </a:rPr>
                        <a:t>0.036</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400" b="0" i="0">
                          <a:solidFill>
                            <a:srgbClr val="000000"/>
                          </a:solidFill>
                          <a:latin typeface="Calibri" panose="020F0502020204030204"/>
                          <a:ea typeface="Calibri" panose="020F0502020204030204"/>
                        </a:rPr>
                        <a:t>17.78383815</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400" b="0" i="0">
                          <a:solidFill>
                            <a:srgbClr val="000000"/>
                          </a:solidFill>
                          <a:latin typeface="Calibri" panose="020F0502020204030204"/>
                          <a:ea typeface="Calibri" panose="020F0502020204030204"/>
                        </a:rPr>
                        <a:t>374.8793921</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r>
              <a:tr h="132080">
                <a:tc>
                  <a:txBody>
                    <a:bodyPr/>
                    <a:p>
                      <a:pPr marL="6350" indent="0" algn="l" fontAlgn="ctr"/>
                      <a:r>
                        <a:rPr lang="en-US" altLang="zh-CN" sz="400" b="0" i="0">
                          <a:solidFill>
                            <a:srgbClr val="000000"/>
                          </a:solidFill>
                          <a:latin typeface="Calibri" panose="020F0502020204030204"/>
                          <a:ea typeface="Calibri" panose="020F0502020204030204"/>
                        </a:rPr>
                        <a:t>TIME_UTLN_PRCNT</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400" b="0" i="0">
                          <a:solidFill>
                            <a:srgbClr val="000000"/>
                          </a:solidFill>
                          <a:latin typeface="Calibri" panose="020F0502020204030204"/>
                          <a:ea typeface="Calibri" panose="020F0502020204030204"/>
                        </a:rPr>
                        <a:t>0</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400" b="0" i="0">
                          <a:solidFill>
                            <a:srgbClr val="000000"/>
                          </a:solidFill>
                          <a:latin typeface="Calibri" panose="020F0502020204030204"/>
                          <a:ea typeface="Calibri" panose="020F0502020204030204"/>
                        </a:rPr>
                        <a:t>0</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400" b="0" i="0">
                          <a:solidFill>
                            <a:srgbClr val="000000"/>
                          </a:solidFill>
                          <a:latin typeface="Calibri" panose="020F0502020204030204"/>
                          <a:ea typeface="Calibri" panose="020F0502020204030204"/>
                        </a:rPr>
                        <a:t>0</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400" b="0" i="0">
                          <a:solidFill>
                            <a:srgbClr val="000000"/>
                          </a:solidFill>
                          <a:latin typeface="Calibri" panose="020F0502020204030204"/>
                          <a:ea typeface="Calibri" panose="020F0502020204030204"/>
                        </a:rPr>
                        <a:t>0</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400" b="0" i="0">
                          <a:solidFill>
                            <a:srgbClr val="000000"/>
                          </a:solidFill>
                          <a:latin typeface="Calibri" panose="020F0502020204030204"/>
                          <a:ea typeface="Calibri" panose="020F0502020204030204"/>
                        </a:rPr>
                        <a:t>0</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400" b="0" i="0">
                          <a:solidFill>
                            <a:srgbClr val="000000"/>
                          </a:solidFill>
                          <a:latin typeface="Calibri" panose="020F0502020204030204"/>
                          <a:ea typeface="Calibri" panose="020F0502020204030204"/>
                        </a:rPr>
                        <a:t>0</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400" b="0" i="0">
                          <a:solidFill>
                            <a:srgbClr val="000000"/>
                          </a:solidFill>
                          <a:latin typeface="Calibri" panose="020F0502020204030204"/>
                          <a:ea typeface="Calibri" panose="020F0502020204030204"/>
                        </a:rPr>
                        <a:t>0</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400" b="0" i="0">
                          <a:solidFill>
                            <a:srgbClr val="000000"/>
                          </a:solidFill>
                          <a:latin typeface="Calibri" panose="020F0502020204030204"/>
                          <a:ea typeface="Calibri" panose="020F0502020204030204"/>
                        </a:rPr>
                        <a:t>0</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r>
              <a:tr h="132715">
                <a:tc>
                  <a:txBody>
                    <a:bodyPr/>
                    <a:p>
                      <a:pPr marL="6350" indent="0" algn="l" fontAlgn="ctr"/>
                      <a:r>
                        <a:rPr lang="en-US" altLang="zh-CN" sz="400" b="0" i="0">
                          <a:solidFill>
                            <a:srgbClr val="000000"/>
                          </a:solidFill>
                          <a:latin typeface="Calibri" panose="020F0502020204030204"/>
                          <a:ea typeface="Calibri" panose="020F0502020204030204"/>
                        </a:rPr>
                        <a:t>TOP_COKE</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400" b="0" i="0">
                          <a:solidFill>
                            <a:srgbClr val="000000"/>
                          </a:solidFill>
                          <a:latin typeface="Calibri" panose="020F0502020204030204"/>
                          <a:ea typeface="Calibri" panose="020F0502020204030204"/>
                        </a:rPr>
                        <a:t>0</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400" b="0" i="0">
                          <a:solidFill>
                            <a:srgbClr val="000000"/>
                          </a:solidFill>
                          <a:latin typeface="Calibri" panose="020F0502020204030204"/>
                          <a:ea typeface="Calibri" panose="020F0502020204030204"/>
                        </a:rPr>
                        <a:t>0</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400" b="0" i="0">
                          <a:solidFill>
                            <a:srgbClr val="000000"/>
                          </a:solidFill>
                          <a:latin typeface="Calibri" panose="020F0502020204030204"/>
                          <a:ea typeface="Calibri" panose="020F0502020204030204"/>
                        </a:rPr>
                        <a:t>0</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400" b="0" i="0">
                          <a:solidFill>
                            <a:srgbClr val="000000"/>
                          </a:solidFill>
                          <a:latin typeface="Calibri" panose="020F0502020204030204"/>
                          <a:ea typeface="Calibri" panose="020F0502020204030204"/>
                        </a:rPr>
                        <a:t>0</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400" b="0" i="0">
                          <a:solidFill>
                            <a:srgbClr val="000000"/>
                          </a:solidFill>
                          <a:latin typeface="Calibri" panose="020F0502020204030204"/>
                          <a:ea typeface="Calibri" panose="020F0502020204030204"/>
                        </a:rPr>
                        <a:t>0</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400" b="0" i="0">
                          <a:solidFill>
                            <a:srgbClr val="000000"/>
                          </a:solidFill>
                          <a:latin typeface="Calibri" panose="020F0502020204030204"/>
                          <a:ea typeface="Calibri" panose="020F0502020204030204"/>
                        </a:rPr>
                        <a:t>0</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400" b="0" i="0">
                          <a:solidFill>
                            <a:srgbClr val="000000"/>
                          </a:solidFill>
                          <a:latin typeface="Calibri" panose="020F0502020204030204"/>
                          <a:ea typeface="Calibri" panose="020F0502020204030204"/>
                        </a:rPr>
                        <a:t>0</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400" b="0" i="0">
                          <a:solidFill>
                            <a:srgbClr val="000000"/>
                          </a:solidFill>
                          <a:latin typeface="Calibri" panose="020F0502020204030204"/>
                          <a:ea typeface="Calibri" panose="020F0502020204030204"/>
                        </a:rPr>
                        <a:t>0</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r>
              <a:tr h="175260">
                <a:tc>
                  <a:txBody>
                    <a:bodyPr/>
                    <a:p>
                      <a:pPr marL="6350" indent="0" algn="l" fontAlgn="ctr"/>
                      <a:r>
                        <a:rPr lang="en-US" altLang="zh-CN" sz="400" b="0" i="0">
                          <a:solidFill>
                            <a:srgbClr val="000000"/>
                          </a:solidFill>
                          <a:latin typeface="Calibri" panose="020F0502020204030204"/>
                          <a:ea typeface="Calibri" panose="020F0502020204030204"/>
                        </a:rPr>
                        <a:t>OPEN_C</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400" b="0" i="0">
                          <a:solidFill>
                            <a:srgbClr val="000000"/>
                          </a:solidFill>
                          <a:latin typeface="Calibri" panose="020F0502020204030204"/>
                          <a:ea typeface="Calibri" panose="020F0502020204030204"/>
                        </a:rPr>
                        <a:t>0.228870369</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400" b="0" i="0">
                          <a:solidFill>
                            <a:srgbClr val="000000"/>
                          </a:solidFill>
                          <a:latin typeface="Calibri" panose="020F0502020204030204"/>
                          <a:ea typeface="Calibri" panose="020F0502020204030204"/>
                        </a:rPr>
                        <a:t>0.1879</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400" b="0" i="0">
                          <a:solidFill>
                            <a:srgbClr val="000000"/>
                          </a:solidFill>
                          <a:latin typeface="Calibri" panose="020F0502020204030204"/>
                          <a:ea typeface="Calibri" panose="020F0502020204030204"/>
                        </a:rPr>
                        <a:t>0</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400" b="0" i="0">
                          <a:solidFill>
                            <a:srgbClr val="000000"/>
                          </a:solidFill>
                          <a:latin typeface="Calibri" panose="020F0502020204030204"/>
                          <a:ea typeface="Calibri" panose="020F0502020204030204"/>
                        </a:rPr>
                        <a:t>0.027690734</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400" b="0" i="0">
                          <a:solidFill>
                            <a:srgbClr val="000000"/>
                          </a:solidFill>
                          <a:latin typeface="Calibri" panose="020F0502020204030204"/>
                          <a:ea typeface="Calibri" panose="020F0502020204030204"/>
                        </a:rPr>
                        <a:t>0.16640533</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400" b="0" i="0">
                          <a:solidFill>
                            <a:srgbClr val="000000"/>
                          </a:solidFill>
                          <a:latin typeface="Calibri" panose="020F0502020204030204"/>
                          <a:ea typeface="Calibri" panose="020F0502020204030204"/>
                        </a:rPr>
                        <a:t>1.095</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400" b="0" i="0">
                          <a:solidFill>
                            <a:srgbClr val="000000"/>
                          </a:solidFill>
                          <a:latin typeface="Calibri" panose="020F0502020204030204"/>
                          <a:ea typeface="Calibri" panose="020F0502020204030204"/>
                        </a:rPr>
                        <a:t>1.183783927</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400" b="0" i="0">
                          <a:solidFill>
                            <a:srgbClr val="000000"/>
                          </a:solidFill>
                          <a:latin typeface="Calibri" panose="020F0502020204030204"/>
                          <a:ea typeface="Calibri" panose="020F0502020204030204"/>
                        </a:rPr>
                        <a:t>1.540456478</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r>
              <a:tr h="174625">
                <a:tc>
                  <a:txBody>
                    <a:bodyPr/>
                    <a:p>
                      <a:pPr marL="6350" indent="0" algn="l" fontAlgn="ctr"/>
                      <a:r>
                        <a:rPr lang="en-US" altLang="zh-CN" sz="400" b="0" i="0">
                          <a:solidFill>
                            <a:srgbClr val="000000"/>
                          </a:solidFill>
                          <a:latin typeface="Calibri" panose="020F0502020204030204"/>
                          <a:ea typeface="Calibri" panose="020F0502020204030204"/>
                        </a:rPr>
                        <a:t>TAP_C</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400" b="0" i="0">
                          <a:solidFill>
                            <a:srgbClr val="000000"/>
                          </a:solidFill>
                          <a:latin typeface="Calibri" panose="020F0502020204030204"/>
                          <a:ea typeface="Calibri" panose="020F0502020204030204"/>
                        </a:rPr>
                        <a:t>0.190770486</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400" b="0" i="0">
                          <a:solidFill>
                            <a:srgbClr val="000000"/>
                          </a:solidFill>
                          <a:latin typeface="Calibri" panose="020F0502020204030204"/>
                          <a:ea typeface="Calibri" panose="020F0502020204030204"/>
                        </a:rPr>
                        <a:t>0.1444</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400" b="0" i="0">
                          <a:solidFill>
                            <a:srgbClr val="000000"/>
                          </a:solidFill>
                          <a:latin typeface="Calibri" panose="020F0502020204030204"/>
                          <a:ea typeface="Calibri" panose="020F0502020204030204"/>
                        </a:rPr>
                        <a:t>0</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400" b="0" i="0">
                          <a:solidFill>
                            <a:srgbClr val="000000"/>
                          </a:solidFill>
                          <a:latin typeface="Calibri" panose="020F0502020204030204"/>
                          <a:ea typeface="Calibri" panose="020F0502020204030204"/>
                        </a:rPr>
                        <a:t>0.021282506</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400" b="0" i="0">
                          <a:solidFill>
                            <a:srgbClr val="000000"/>
                          </a:solidFill>
                          <a:latin typeface="Calibri" panose="020F0502020204030204"/>
                          <a:ea typeface="Calibri" panose="020F0502020204030204"/>
                        </a:rPr>
                        <a:t>0.14588525</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400" b="0" i="0">
                          <a:solidFill>
                            <a:srgbClr val="000000"/>
                          </a:solidFill>
                          <a:latin typeface="Calibri" panose="020F0502020204030204"/>
                          <a:ea typeface="Calibri" panose="020F0502020204030204"/>
                        </a:rPr>
                        <a:t>1.095</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400" b="0" i="0">
                          <a:solidFill>
                            <a:srgbClr val="000000"/>
                          </a:solidFill>
                          <a:latin typeface="Calibri" panose="020F0502020204030204"/>
                          <a:ea typeface="Calibri" panose="020F0502020204030204"/>
                        </a:rPr>
                        <a:t>1.359469569</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400" b="0" i="0">
                          <a:solidFill>
                            <a:srgbClr val="000000"/>
                          </a:solidFill>
                          <a:latin typeface="Calibri" panose="020F0502020204030204"/>
                          <a:ea typeface="Calibri" panose="020F0502020204030204"/>
                        </a:rPr>
                        <a:t>2.147513295</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r>
              <a:tr h="175895">
                <a:tc>
                  <a:txBody>
                    <a:bodyPr/>
                    <a:p>
                      <a:pPr marL="6350" indent="0" algn="l" fontAlgn="ctr"/>
                      <a:r>
                        <a:rPr lang="en-US" altLang="zh-CN" sz="400" b="0" i="0">
                          <a:solidFill>
                            <a:srgbClr val="000000"/>
                          </a:solidFill>
                          <a:latin typeface="Calibri" panose="020F0502020204030204"/>
                          <a:ea typeface="Calibri" panose="020F0502020204030204"/>
                        </a:rPr>
                        <a:t>IT_KG</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400" b="0" i="0">
                          <a:solidFill>
                            <a:srgbClr val="000000"/>
                          </a:solidFill>
                          <a:latin typeface="Calibri" panose="020F0502020204030204"/>
                          <a:ea typeface="Calibri" panose="020F0502020204030204"/>
                        </a:rPr>
                        <a:t>137.2494762</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400" b="0" i="0">
                          <a:solidFill>
                            <a:srgbClr val="000000"/>
                          </a:solidFill>
                          <a:latin typeface="Calibri" panose="020F0502020204030204"/>
                          <a:ea typeface="Calibri" panose="020F0502020204030204"/>
                        </a:rPr>
                        <a:t>134.3645</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400" b="0" i="0">
                          <a:solidFill>
                            <a:srgbClr val="000000"/>
                          </a:solidFill>
                          <a:latin typeface="Calibri" panose="020F0502020204030204"/>
                          <a:ea typeface="Calibri" panose="020F0502020204030204"/>
                        </a:rPr>
                        <a:t>0</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400" b="0" i="0">
                          <a:solidFill>
                            <a:srgbClr val="000000"/>
                          </a:solidFill>
                          <a:latin typeface="Calibri" panose="020F0502020204030204"/>
                          <a:ea typeface="Calibri" panose="020F0502020204030204"/>
                        </a:rPr>
                        <a:t>2068.693937</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400" b="0" i="0">
                          <a:solidFill>
                            <a:srgbClr val="000000"/>
                          </a:solidFill>
                          <a:latin typeface="Calibri" panose="020F0502020204030204"/>
                          <a:ea typeface="Calibri" panose="020F0502020204030204"/>
                        </a:rPr>
                        <a:t>45.48289719</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400" b="0" i="0">
                          <a:solidFill>
                            <a:srgbClr val="000000"/>
                          </a:solidFill>
                          <a:latin typeface="Calibri" panose="020F0502020204030204"/>
                          <a:ea typeface="Calibri" panose="020F0502020204030204"/>
                        </a:rPr>
                        <a:t>573.8116</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400" b="0" i="0">
                          <a:solidFill>
                            <a:srgbClr val="000000"/>
                          </a:solidFill>
                          <a:latin typeface="Calibri" panose="020F0502020204030204"/>
                          <a:ea typeface="Calibri" panose="020F0502020204030204"/>
                        </a:rPr>
                        <a:t>2.070019602</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400" b="0" i="0">
                          <a:solidFill>
                            <a:srgbClr val="000000"/>
                          </a:solidFill>
                          <a:latin typeface="Calibri" panose="020F0502020204030204"/>
                          <a:ea typeface="Calibri" panose="020F0502020204030204"/>
                        </a:rPr>
                        <a:t>12.91341697</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r>
              <a:tr h="174625">
                <a:tc>
                  <a:txBody>
                    <a:bodyPr/>
                    <a:p>
                      <a:pPr marL="6350" indent="0" algn="l" fontAlgn="ctr"/>
                      <a:r>
                        <a:rPr lang="en-US" altLang="zh-CN" sz="400" b="0" i="0">
                          <a:solidFill>
                            <a:srgbClr val="000000"/>
                          </a:solidFill>
                          <a:latin typeface="Calibri" panose="020F0502020204030204"/>
                          <a:ea typeface="Calibri" panose="020F0502020204030204"/>
                        </a:rPr>
                        <a:t>BUCKET_NO</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400" b="0" i="0">
                          <a:solidFill>
                            <a:srgbClr val="000000"/>
                          </a:solidFill>
                          <a:latin typeface="Calibri" panose="020F0502020204030204"/>
                          <a:ea typeface="Calibri" panose="020F0502020204030204"/>
                        </a:rPr>
                        <a:t>1.025740651</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400" b="0" i="0">
                          <a:solidFill>
                            <a:srgbClr val="000000"/>
                          </a:solidFill>
                          <a:latin typeface="Calibri" panose="020F0502020204030204"/>
                          <a:ea typeface="Calibri" panose="020F0502020204030204"/>
                        </a:rPr>
                        <a:t>1</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400" b="0" i="0">
                          <a:solidFill>
                            <a:srgbClr val="000000"/>
                          </a:solidFill>
                          <a:latin typeface="Calibri" panose="020F0502020204030204"/>
                          <a:ea typeface="Calibri" panose="020F0502020204030204"/>
                        </a:rPr>
                        <a:t>1</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400" b="0" i="0">
                          <a:solidFill>
                            <a:srgbClr val="000000"/>
                          </a:solidFill>
                          <a:latin typeface="Calibri" panose="020F0502020204030204"/>
                          <a:ea typeface="Calibri" panose="020F0502020204030204"/>
                        </a:rPr>
                        <a:t>0.025090255</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400" b="0" i="0">
                          <a:solidFill>
                            <a:srgbClr val="000000"/>
                          </a:solidFill>
                          <a:latin typeface="Calibri" panose="020F0502020204030204"/>
                          <a:ea typeface="Calibri" panose="020F0502020204030204"/>
                        </a:rPr>
                        <a:t>0.158399038</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400" b="0" i="0">
                          <a:solidFill>
                            <a:srgbClr val="000000"/>
                          </a:solidFill>
                          <a:latin typeface="Calibri" panose="020F0502020204030204"/>
                          <a:ea typeface="Calibri" panose="020F0502020204030204"/>
                        </a:rPr>
                        <a:t>1</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400" b="0" i="0">
                          <a:solidFill>
                            <a:srgbClr val="000000"/>
                          </a:solidFill>
                          <a:latin typeface="Calibri" panose="020F0502020204030204"/>
                          <a:ea typeface="Calibri" panose="020F0502020204030204"/>
                        </a:rPr>
                        <a:t>5.993981676</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400" b="0" i="0">
                          <a:solidFill>
                            <a:srgbClr val="000000"/>
                          </a:solidFill>
                          <a:latin typeface="Calibri" panose="020F0502020204030204"/>
                          <a:ea typeface="Calibri" panose="020F0502020204030204"/>
                        </a:rPr>
                        <a:t>33.96080308</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r>
              <a:tr h="175260">
                <a:tc>
                  <a:txBody>
                    <a:bodyPr/>
                    <a:p>
                      <a:pPr marL="6350" indent="0" algn="l" fontAlgn="ctr"/>
                      <a:r>
                        <a:rPr lang="en-US" altLang="zh-CN" sz="400" b="0" i="0">
                          <a:solidFill>
                            <a:srgbClr val="000000"/>
                          </a:solidFill>
                          <a:latin typeface="Calibri" panose="020F0502020204030204"/>
                          <a:ea typeface="Calibri" panose="020F0502020204030204"/>
                        </a:rPr>
                        <a:t>STATIC_WT</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400" b="0" i="0">
                          <a:solidFill>
                            <a:srgbClr val="000000"/>
                          </a:solidFill>
                          <a:latin typeface="Calibri" panose="020F0502020204030204"/>
                          <a:ea typeface="Calibri" panose="020F0502020204030204"/>
                        </a:rPr>
                        <a:t>7.343814959</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400" b="0" i="0">
                          <a:solidFill>
                            <a:srgbClr val="000000"/>
                          </a:solidFill>
                          <a:latin typeface="Calibri" panose="020F0502020204030204"/>
                          <a:ea typeface="Calibri" panose="020F0502020204030204"/>
                        </a:rPr>
                        <a:t>7.3</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400" b="0" i="0">
                          <a:solidFill>
                            <a:srgbClr val="000000"/>
                          </a:solidFill>
                          <a:latin typeface="Calibri" panose="020F0502020204030204"/>
                          <a:ea typeface="Calibri" panose="020F0502020204030204"/>
                        </a:rPr>
                        <a:t>0</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400" b="0" i="0">
                          <a:solidFill>
                            <a:srgbClr val="000000"/>
                          </a:solidFill>
                          <a:latin typeface="Calibri" panose="020F0502020204030204"/>
                          <a:ea typeface="Calibri" panose="020F0502020204030204"/>
                        </a:rPr>
                        <a:t>10.77912855</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400" b="0" i="0">
                          <a:solidFill>
                            <a:srgbClr val="000000"/>
                          </a:solidFill>
                          <a:latin typeface="Calibri" panose="020F0502020204030204"/>
                          <a:ea typeface="Calibri" panose="020F0502020204030204"/>
                        </a:rPr>
                        <a:t>3.283158319</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400" b="0" i="0">
                          <a:solidFill>
                            <a:srgbClr val="000000"/>
                          </a:solidFill>
                          <a:latin typeface="Calibri" panose="020F0502020204030204"/>
                          <a:ea typeface="Calibri" panose="020F0502020204030204"/>
                        </a:rPr>
                        <a:t>50.357</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400" b="0" i="0">
                          <a:solidFill>
                            <a:srgbClr val="000000"/>
                          </a:solidFill>
                          <a:latin typeface="Calibri" panose="020F0502020204030204"/>
                          <a:ea typeface="Calibri" panose="020F0502020204030204"/>
                        </a:rPr>
                        <a:t>4.069223612</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400" b="0" i="0">
                          <a:solidFill>
                            <a:srgbClr val="000000"/>
                          </a:solidFill>
                          <a:latin typeface="Calibri" panose="020F0502020204030204"/>
                          <a:ea typeface="Calibri" panose="020F0502020204030204"/>
                        </a:rPr>
                        <a:t>47.98826398</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r>
              <a:tr h="175895">
                <a:tc>
                  <a:txBody>
                    <a:bodyPr/>
                    <a:p>
                      <a:pPr marL="6350" indent="0" algn="l" fontAlgn="ctr"/>
                      <a:r>
                        <a:rPr lang="en-US" altLang="zh-CN" sz="400" b="0" i="0">
                          <a:solidFill>
                            <a:srgbClr val="000000"/>
                          </a:solidFill>
                          <a:latin typeface="Calibri" panose="020F0502020204030204"/>
                          <a:ea typeface="Calibri" panose="020F0502020204030204"/>
                        </a:rPr>
                        <a:t>LIME</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400" b="0" i="0">
                          <a:solidFill>
                            <a:srgbClr val="000000"/>
                          </a:solidFill>
                          <a:latin typeface="Calibri" panose="020F0502020204030204"/>
                          <a:ea typeface="Calibri" panose="020F0502020204030204"/>
                        </a:rPr>
                        <a:t>1.024643992</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400" b="0" i="0">
                          <a:solidFill>
                            <a:srgbClr val="000000"/>
                          </a:solidFill>
                          <a:latin typeface="Calibri" panose="020F0502020204030204"/>
                          <a:ea typeface="Calibri" panose="020F0502020204030204"/>
                        </a:rPr>
                        <a:t>1.023335</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400" b="0" i="0">
                          <a:solidFill>
                            <a:srgbClr val="000000"/>
                          </a:solidFill>
                          <a:latin typeface="Calibri" panose="020F0502020204030204"/>
                          <a:ea typeface="Calibri" panose="020F0502020204030204"/>
                        </a:rPr>
                        <a:t>0</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400" b="0" i="0">
                          <a:solidFill>
                            <a:srgbClr val="000000"/>
                          </a:solidFill>
                          <a:latin typeface="Calibri" panose="020F0502020204030204"/>
                          <a:ea typeface="Calibri" panose="020F0502020204030204"/>
                        </a:rPr>
                        <a:t>0.318912669</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400" b="0" i="0">
                          <a:solidFill>
                            <a:srgbClr val="000000"/>
                          </a:solidFill>
                          <a:latin typeface="Calibri" panose="020F0502020204030204"/>
                          <a:ea typeface="Calibri" panose="020F0502020204030204"/>
                        </a:rPr>
                        <a:t>0.564723534</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400" b="0" i="0">
                          <a:solidFill>
                            <a:srgbClr val="000000"/>
                          </a:solidFill>
                          <a:latin typeface="Calibri" panose="020F0502020204030204"/>
                          <a:ea typeface="Calibri" panose="020F0502020204030204"/>
                        </a:rPr>
                        <a:t>4.5017409</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400" b="0" i="0">
                          <a:solidFill>
                            <a:srgbClr val="000000"/>
                          </a:solidFill>
                          <a:latin typeface="Calibri" panose="020F0502020204030204"/>
                          <a:ea typeface="Calibri" panose="020F0502020204030204"/>
                        </a:rPr>
                        <a:t>0.806589668</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400" b="0" i="0">
                          <a:solidFill>
                            <a:srgbClr val="000000"/>
                          </a:solidFill>
                          <a:latin typeface="Calibri" panose="020F0502020204030204"/>
                          <a:ea typeface="Calibri" panose="020F0502020204030204"/>
                        </a:rPr>
                        <a:t>1.84478583</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r>
              <a:tr h="131445">
                <a:tc>
                  <a:txBody>
                    <a:bodyPr/>
                    <a:p>
                      <a:pPr marL="6350" indent="0" algn="l" fontAlgn="ctr"/>
                      <a:r>
                        <a:rPr lang="en-US" altLang="zh-CN" sz="400" b="0" i="0">
                          <a:solidFill>
                            <a:srgbClr val="000000"/>
                          </a:solidFill>
                          <a:latin typeface="Calibri" panose="020F0502020204030204"/>
                          <a:ea typeface="Calibri" panose="020F0502020204030204"/>
                        </a:rPr>
                        <a:t>LIME2</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400" b="0" i="0">
                          <a:solidFill>
                            <a:srgbClr val="000000"/>
                          </a:solidFill>
                          <a:latin typeface="Calibri" panose="020F0502020204030204"/>
                          <a:ea typeface="Calibri" panose="020F0502020204030204"/>
                        </a:rPr>
                        <a:t>0</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400" b="0" i="0">
                          <a:solidFill>
                            <a:srgbClr val="000000"/>
                          </a:solidFill>
                          <a:latin typeface="Calibri" panose="020F0502020204030204"/>
                          <a:ea typeface="Calibri" panose="020F0502020204030204"/>
                        </a:rPr>
                        <a:t>0</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400" b="0" i="0">
                          <a:solidFill>
                            <a:srgbClr val="000000"/>
                          </a:solidFill>
                          <a:latin typeface="Calibri" panose="020F0502020204030204"/>
                          <a:ea typeface="Calibri" panose="020F0502020204030204"/>
                        </a:rPr>
                        <a:t>0</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400" b="0" i="0">
                          <a:solidFill>
                            <a:srgbClr val="000000"/>
                          </a:solidFill>
                          <a:latin typeface="Calibri" panose="020F0502020204030204"/>
                          <a:ea typeface="Calibri" panose="020F0502020204030204"/>
                        </a:rPr>
                        <a:t>0</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400" b="0" i="0">
                          <a:solidFill>
                            <a:srgbClr val="000000"/>
                          </a:solidFill>
                          <a:latin typeface="Calibri" panose="020F0502020204030204"/>
                          <a:ea typeface="Calibri" panose="020F0502020204030204"/>
                        </a:rPr>
                        <a:t>0</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400" b="0" i="0">
                          <a:solidFill>
                            <a:srgbClr val="000000"/>
                          </a:solidFill>
                          <a:latin typeface="Calibri" panose="020F0502020204030204"/>
                          <a:ea typeface="Calibri" panose="020F0502020204030204"/>
                        </a:rPr>
                        <a:t>0</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400" b="0" i="0">
                          <a:solidFill>
                            <a:srgbClr val="000000"/>
                          </a:solidFill>
                          <a:latin typeface="Calibri" panose="020F0502020204030204"/>
                          <a:ea typeface="Calibri" panose="020F0502020204030204"/>
                        </a:rPr>
                        <a:t>0</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400" b="0" i="0">
                          <a:solidFill>
                            <a:srgbClr val="000000"/>
                          </a:solidFill>
                          <a:latin typeface="Calibri" panose="020F0502020204030204"/>
                          <a:ea typeface="Calibri" panose="020F0502020204030204"/>
                        </a:rPr>
                        <a:t>0</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r>
              <a:tr h="174625">
                <a:tc>
                  <a:txBody>
                    <a:bodyPr/>
                    <a:p>
                      <a:pPr marL="6350" indent="0" algn="l" fontAlgn="ctr"/>
                      <a:r>
                        <a:rPr lang="en-US" altLang="zh-CN" sz="400" b="0" i="0">
                          <a:solidFill>
                            <a:srgbClr val="000000"/>
                          </a:solidFill>
                          <a:latin typeface="Calibri" panose="020F0502020204030204"/>
                          <a:ea typeface="Calibri" panose="020F0502020204030204"/>
                        </a:rPr>
                        <a:t>O2SIDE1</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400" b="0" i="0">
                          <a:solidFill>
                            <a:srgbClr val="000000"/>
                          </a:solidFill>
                          <a:latin typeface="Calibri" panose="020F0502020204030204"/>
                          <a:ea typeface="Calibri" panose="020F0502020204030204"/>
                        </a:rPr>
                        <a:t>840.7069664</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400" b="0" i="0">
                          <a:solidFill>
                            <a:srgbClr val="000000"/>
                          </a:solidFill>
                          <a:latin typeface="Calibri" panose="020F0502020204030204"/>
                          <a:ea typeface="Calibri" panose="020F0502020204030204"/>
                        </a:rPr>
                        <a:t>829.4841</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400" b="0" i="0">
                          <a:solidFill>
                            <a:srgbClr val="000000"/>
                          </a:solidFill>
                          <a:latin typeface="Calibri" panose="020F0502020204030204"/>
                          <a:ea typeface="Calibri" panose="020F0502020204030204"/>
                        </a:rPr>
                        <a:t>281.6221</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400" b="0" i="0">
                          <a:solidFill>
                            <a:srgbClr val="000000"/>
                          </a:solidFill>
                          <a:latin typeface="Calibri" panose="020F0502020204030204"/>
                          <a:ea typeface="Calibri" panose="020F0502020204030204"/>
                        </a:rPr>
                        <a:t>12524.93197</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400" b="0" i="0">
                          <a:solidFill>
                            <a:srgbClr val="000000"/>
                          </a:solidFill>
                          <a:latin typeface="Calibri" panose="020F0502020204030204"/>
                          <a:ea typeface="Calibri" panose="020F0502020204030204"/>
                        </a:rPr>
                        <a:t>111.9148425</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400" b="0" i="0">
                          <a:solidFill>
                            <a:srgbClr val="000000"/>
                          </a:solidFill>
                          <a:latin typeface="Calibri" panose="020F0502020204030204"/>
                          <a:ea typeface="Calibri" panose="020F0502020204030204"/>
                        </a:rPr>
                        <a:t>1403.8589</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400" b="0" i="0">
                          <a:solidFill>
                            <a:srgbClr val="000000"/>
                          </a:solidFill>
                          <a:latin typeface="Calibri" panose="020F0502020204030204"/>
                          <a:ea typeface="Calibri" panose="020F0502020204030204"/>
                        </a:rPr>
                        <a:t>1.395618819</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400" b="0" i="0">
                          <a:solidFill>
                            <a:srgbClr val="000000"/>
                          </a:solidFill>
                          <a:latin typeface="Calibri" panose="020F0502020204030204"/>
                          <a:ea typeface="Calibri" panose="020F0502020204030204"/>
                        </a:rPr>
                        <a:t>7.215623712</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r>
              <a:tr h="176530">
                <a:tc>
                  <a:txBody>
                    <a:bodyPr/>
                    <a:p>
                      <a:pPr marL="6350" indent="0" algn="l" fontAlgn="ctr"/>
                      <a:r>
                        <a:rPr lang="en-US" altLang="zh-CN" sz="400" b="0" i="0">
                          <a:solidFill>
                            <a:srgbClr val="000000"/>
                          </a:solidFill>
                          <a:latin typeface="Calibri" panose="020F0502020204030204"/>
                          <a:ea typeface="Calibri" panose="020F0502020204030204"/>
                        </a:rPr>
                        <a:t>O2SIDE2</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400" b="0" i="0">
                          <a:solidFill>
                            <a:srgbClr val="000000"/>
                          </a:solidFill>
                          <a:latin typeface="Calibri" panose="020F0502020204030204"/>
                          <a:ea typeface="Calibri" panose="020F0502020204030204"/>
                        </a:rPr>
                        <a:t>752.1666392</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400" b="0" i="0">
                          <a:solidFill>
                            <a:srgbClr val="000000"/>
                          </a:solidFill>
                          <a:latin typeface="Calibri" panose="020F0502020204030204"/>
                          <a:ea typeface="Calibri" panose="020F0502020204030204"/>
                        </a:rPr>
                        <a:t>749.1741</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400" b="0" i="0">
                          <a:solidFill>
                            <a:srgbClr val="000000"/>
                          </a:solidFill>
                          <a:latin typeface="Calibri" panose="020F0502020204030204"/>
                          <a:ea typeface="Calibri" panose="020F0502020204030204"/>
                        </a:rPr>
                        <a:t>0</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400" b="0" i="0">
                          <a:solidFill>
                            <a:srgbClr val="000000"/>
                          </a:solidFill>
                          <a:latin typeface="Calibri" panose="020F0502020204030204"/>
                          <a:ea typeface="Calibri" panose="020F0502020204030204"/>
                        </a:rPr>
                        <a:t>13133.61685</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400" b="0" i="0">
                          <a:solidFill>
                            <a:srgbClr val="000000"/>
                          </a:solidFill>
                          <a:latin typeface="Calibri" panose="020F0502020204030204"/>
                          <a:ea typeface="Calibri" panose="020F0502020204030204"/>
                        </a:rPr>
                        <a:t>114.6019932</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400" b="0" i="0">
                          <a:solidFill>
                            <a:srgbClr val="000000"/>
                          </a:solidFill>
                          <a:latin typeface="Calibri" panose="020F0502020204030204"/>
                          <a:ea typeface="Calibri" panose="020F0502020204030204"/>
                        </a:rPr>
                        <a:t>1515.247</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400" b="0" i="0">
                          <a:solidFill>
                            <a:srgbClr val="000000"/>
                          </a:solidFill>
                          <a:latin typeface="Calibri" panose="020F0502020204030204"/>
                          <a:ea typeface="Calibri" panose="020F0502020204030204"/>
                        </a:rPr>
                        <a:t>0.05466652</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400" b="0" i="0">
                          <a:solidFill>
                            <a:srgbClr val="000000"/>
                          </a:solidFill>
                          <a:latin typeface="Calibri" panose="020F0502020204030204"/>
                          <a:ea typeface="Calibri" panose="020F0502020204030204"/>
                        </a:rPr>
                        <a:t>7.409774735</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r>
              <a:tr h="236220">
                <a:tc>
                  <a:txBody>
                    <a:bodyPr/>
                    <a:p>
                      <a:pPr marL="6350" indent="0" algn="l" fontAlgn="ctr"/>
                      <a:r>
                        <a:rPr lang="en-US" altLang="zh-CN" sz="400" b="0" i="0">
                          <a:solidFill>
                            <a:srgbClr val="000000"/>
                          </a:solidFill>
                          <a:latin typeface="Calibri" panose="020F0502020204030204"/>
                          <a:ea typeface="Calibri" panose="020F0502020204030204"/>
                        </a:rPr>
                        <a:t>O2SIDE3</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400" b="0" i="0">
                          <a:solidFill>
                            <a:srgbClr val="000000"/>
                          </a:solidFill>
                          <a:latin typeface="Calibri" panose="020F0502020204030204"/>
                          <a:ea typeface="Calibri" panose="020F0502020204030204"/>
                        </a:rPr>
                        <a:t>539.9631856</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400" b="0" i="0">
                          <a:solidFill>
                            <a:srgbClr val="000000"/>
                          </a:solidFill>
                          <a:latin typeface="Calibri" panose="020F0502020204030204"/>
                          <a:ea typeface="Calibri" panose="020F0502020204030204"/>
                        </a:rPr>
                        <a:t>555.0499</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400" b="0" i="0">
                          <a:solidFill>
                            <a:srgbClr val="000000"/>
                          </a:solidFill>
                          <a:latin typeface="Calibri" panose="020F0502020204030204"/>
                          <a:ea typeface="Calibri" panose="020F0502020204030204"/>
                        </a:rPr>
                        <a:t>0</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400" b="0" i="0">
                          <a:solidFill>
                            <a:srgbClr val="000000"/>
                          </a:solidFill>
                          <a:latin typeface="Calibri" panose="020F0502020204030204"/>
                          <a:ea typeface="Calibri" panose="020F0502020204030204"/>
                        </a:rPr>
                        <a:t>19476.40561</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400" b="0" i="0">
                          <a:solidFill>
                            <a:srgbClr val="000000"/>
                          </a:solidFill>
                          <a:latin typeface="Calibri" panose="020F0502020204030204"/>
                          <a:ea typeface="Calibri" panose="020F0502020204030204"/>
                        </a:rPr>
                        <a:t>139.5578934</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400" b="0" i="0">
                          <a:solidFill>
                            <a:srgbClr val="000000"/>
                          </a:solidFill>
                          <a:latin typeface="Calibri" panose="020F0502020204030204"/>
                          <a:ea typeface="Calibri" panose="020F0502020204030204"/>
                        </a:rPr>
                        <a:t>1139.13</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400" b="0" i="0">
                          <a:solidFill>
                            <a:srgbClr val="000000"/>
                          </a:solidFill>
                          <a:latin typeface="Calibri" panose="020F0502020204030204"/>
                          <a:ea typeface="Calibri" panose="020F0502020204030204"/>
                        </a:rPr>
                        <a:t>-0.262584994</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400" b="0" i="0">
                          <a:solidFill>
                            <a:srgbClr val="000000"/>
                          </a:solidFill>
                          <a:latin typeface="Calibri" panose="020F0502020204030204"/>
                          <a:ea typeface="Calibri" panose="020F0502020204030204"/>
                        </a:rPr>
                        <a:t>0.319512809</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r>
              <a:tr h="132080">
                <a:tc>
                  <a:txBody>
                    <a:bodyPr/>
                    <a:p>
                      <a:pPr marL="6350" indent="0" algn="l" fontAlgn="ctr"/>
                      <a:r>
                        <a:rPr lang="en-US" altLang="zh-CN" sz="400" b="0" i="0">
                          <a:solidFill>
                            <a:srgbClr val="000000"/>
                          </a:solidFill>
                          <a:latin typeface="Calibri" panose="020F0502020204030204"/>
                          <a:ea typeface="Calibri" panose="020F0502020204030204"/>
                        </a:rPr>
                        <a:t>SPINNING</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400" b="0" i="0">
                          <a:solidFill>
                            <a:srgbClr val="000000"/>
                          </a:solidFill>
                          <a:latin typeface="Calibri" panose="020F0502020204030204"/>
                          <a:ea typeface="Calibri" panose="020F0502020204030204"/>
                        </a:rPr>
                        <a:t>0</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400" b="0" i="0">
                          <a:solidFill>
                            <a:srgbClr val="000000"/>
                          </a:solidFill>
                          <a:latin typeface="Calibri" panose="020F0502020204030204"/>
                          <a:ea typeface="Calibri" panose="020F0502020204030204"/>
                        </a:rPr>
                        <a:t>0</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400" b="0" i="0">
                          <a:solidFill>
                            <a:srgbClr val="000000"/>
                          </a:solidFill>
                          <a:latin typeface="Calibri" panose="020F0502020204030204"/>
                          <a:ea typeface="Calibri" panose="020F0502020204030204"/>
                        </a:rPr>
                        <a:t>0</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400" b="0" i="0">
                          <a:solidFill>
                            <a:srgbClr val="000000"/>
                          </a:solidFill>
                          <a:latin typeface="Calibri" panose="020F0502020204030204"/>
                          <a:ea typeface="Calibri" panose="020F0502020204030204"/>
                        </a:rPr>
                        <a:t>0</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400" b="0" i="0">
                          <a:solidFill>
                            <a:srgbClr val="000000"/>
                          </a:solidFill>
                          <a:latin typeface="Calibri" panose="020F0502020204030204"/>
                          <a:ea typeface="Calibri" panose="020F0502020204030204"/>
                        </a:rPr>
                        <a:t>0</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400" b="0" i="0">
                          <a:solidFill>
                            <a:srgbClr val="000000"/>
                          </a:solidFill>
                          <a:latin typeface="Calibri" panose="020F0502020204030204"/>
                          <a:ea typeface="Calibri" panose="020F0502020204030204"/>
                        </a:rPr>
                        <a:t>0</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400" b="0" i="0">
                          <a:solidFill>
                            <a:srgbClr val="000000"/>
                          </a:solidFill>
                          <a:latin typeface="Calibri" panose="020F0502020204030204"/>
                          <a:ea typeface="Calibri" panose="020F0502020204030204"/>
                        </a:rPr>
                        <a:t>0</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400" b="0" i="0">
                          <a:solidFill>
                            <a:srgbClr val="000000"/>
                          </a:solidFill>
                          <a:latin typeface="Calibri" panose="020F0502020204030204"/>
                          <a:ea typeface="Calibri" panose="020F0502020204030204"/>
                        </a:rPr>
                        <a:t>0</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r>
              <a:tr h="132080">
                <a:tc>
                  <a:txBody>
                    <a:bodyPr/>
                    <a:p>
                      <a:pPr marL="6350" indent="0" algn="l" fontAlgn="ctr"/>
                      <a:r>
                        <a:rPr lang="en-US" altLang="zh-CN" sz="400" b="0" i="0">
                          <a:solidFill>
                            <a:srgbClr val="000000"/>
                          </a:solidFill>
                          <a:latin typeface="Calibri" panose="020F0502020204030204"/>
                          <a:ea typeface="Calibri" panose="020F0502020204030204"/>
                        </a:rPr>
                        <a:t>RAMMING1</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400" b="0" i="0">
                          <a:solidFill>
                            <a:srgbClr val="000000"/>
                          </a:solidFill>
                          <a:latin typeface="Calibri" panose="020F0502020204030204"/>
                          <a:ea typeface="Calibri" panose="020F0502020204030204"/>
                        </a:rPr>
                        <a:t>0</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400" b="0" i="0">
                          <a:solidFill>
                            <a:srgbClr val="000000"/>
                          </a:solidFill>
                          <a:latin typeface="Calibri" panose="020F0502020204030204"/>
                          <a:ea typeface="Calibri" panose="020F0502020204030204"/>
                        </a:rPr>
                        <a:t>0</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400" b="0" i="0">
                          <a:solidFill>
                            <a:srgbClr val="000000"/>
                          </a:solidFill>
                          <a:latin typeface="Calibri" panose="020F0502020204030204"/>
                          <a:ea typeface="Calibri" panose="020F0502020204030204"/>
                        </a:rPr>
                        <a:t>0</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400" b="0" i="0">
                          <a:solidFill>
                            <a:srgbClr val="000000"/>
                          </a:solidFill>
                          <a:latin typeface="Calibri" panose="020F0502020204030204"/>
                          <a:ea typeface="Calibri" panose="020F0502020204030204"/>
                        </a:rPr>
                        <a:t>0</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400" b="0" i="0">
                          <a:solidFill>
                            <a:srgbClr val="000000"/>
                          </a:solidFill>
                          <a:latin typeface="Calibri" panose="020F0502020204030204"/>
                          <a:ea typeface="Calibri" panose="020F0502020204030204"/>
                        </a:rPr>
                        <a:t>0</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400" b="0" i="0">
                          <a:solidFill>
                            <a:srgbClr val="000000"/>
                          </a:solidFill>
                          <a:latin typeface="Calibri" panose="020F0502020204030204"/>
                          <a:ea typeface="Calibri" panose="020F0502020204030204"/>
                        </a:rPr>
                        <a:t>0</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400" b="0" i="0">
                          <a:solidFill>
                            <a:srgbClr val="000000"/>
                          </a:solidFill>
                          <a:latin typeface="Calibri" panose="020F0502020204030204"/>
                          <a:ea typeface="Calibri" panose="020F0502020204030204"/>
                        </a:rPr>
                        <a:t>0</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400" b="0" i="0">
                          <a:solidFill>
                            <a:srgbClr val="000000"/>
                          </a:solidFill>
                          <a:latin typeface="Calibri" panose="020F0502020204030204"/>
                          <a:ea typeface="Calibri" panose="020F0502020204030204"/>
                        </a:rPr>
                        <a:t>0</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r>
              <a:tr h="131445">
                <a:tc>
                  <a:txBody>
                    <a:bodyPr/>
                    <a:p>
                      <a:pPr marL="6350" indent="0" algn="l" fontAlgn="ctr"/>
                      <a:r>
                        <a:rPr lang="en-US" altLang="zh-CN" sz="400" b="0" i="0">
                          <a:solidFill>
                            <a:srgbClr val="000000"/>
                          </a:solidFill>
                          <a:latin typeface="Calibri" panose="020F0502020204030204"/>
                          <a:ea typeface="Calibri" panose="020F0502020204030204"/>
                        </a:rPr>
                        <a:t>RAMMING2</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400" b="0" i="0">
                          <a:solidFill>
                            <a:srgbClr val="000000"/>
                          </a:solidFill>
                          <a:latin typeface="Calibri" panose="020F0502020204030204"/>
                          <a:ea typeface="Calibri" panose="020F0502020204030204"/>
                        </a:rPr>
                        <a:t>0</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400" b="0" i="0">
                          <a:solidFill>
                            <a:srgbClr val="000000"/>
                          </a:solidFill>
                          <a:latin typeface="Calibri" panose="020F0502020204030204"/>
                          <a:ea typeface="Calibri" panose="020F0502020204030204"/>
                        </a:rPr>
                        <a:t>0</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400" b="0" i="0">
                          <a:solidFill>
                            <a:srgbClr val="000000"/>
                          </a:solidFill>
                          <a:latin typeface="Calibri" panose="020F0502020204030204"/>
                          <a:ea typeface="Calibri" panose="020F0502020204030204"/>
                        </a:rPr>
                        <a:t>0</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400" b="0" i="0">
                          <a:solidFill>
                            <a:srgbClr val="000000"/>
                          </a:solidFill>
                          <a:latin typeface="Calibri" panose="020F0502020204030204"/>
                          <a:ea typeface="Calibri" panose="020F0502020204030204"/>
                        </a:rPr>
                        <a:t>0</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400" b="0" i="0">
                          <a:solidFill>
                            <a:srgbClr val="000000"/>
                          </a:solidFill>
                          <a:latin typeface="Calibri" panose="020F0502020204030204"/>
                          <a:ea typeface="Calibri" panose="020F0502020204030204"/>
                        </a:rPr>
                        <a:t>0</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400" b="0" i="0">
                          <a:solidFill>
                            <a:srgbClr val="000000"/>
                          </a:solidFill>
                          <a:latin typeface="Calibri" panose="020F0502020204030204"/>
                          <a:ea typeface="Calibri" panose="020F0502020204030204"/>
                        </a:rPr>
                        <a:t>0</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400" b="0" i="0">
                          <a:solidFill>
                            <a:srgbClr val="000000"/>
                          </a:solidFill>
                          <a:latin typeface="Calibri" panose="020F0502020204030204"/>
                          <a:ea typeface="Calibri" panose="020F0502020204030204"/>
                        </a:rPr>
                        <a:t>0</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400" b="0" i="0">
                          <a:solidFill>
                            <a:srgbClr val="000000"/>
                          </a:solidFill>
                          <a:latin typeface="Calibri" panose="020F0502020204030204"/>
                          <a:ea typeface="Calibri" panose="020F0502020204030204"/>
                        </a:rPr>
                        <a:t>0</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r>
              <a:tr h="176530">
                <a:tc>
                  <a:txBody>
                    <a:bodyPr/>
                    <a:p>
                      <a:pPr marL="6350" indent="0" algn="l" fontAlgn="ctr"/>
                      <a:r>
                        <a:rPr lang="en-US" altLang="zh-CN" sz="400" b="0" i="0">
                          <a:solidFill>
                            <a:srgbClr val="000000"/>
                          </a:solidFill>
                          <a:latin typeface="Calibri" panose="020F0502020204030204"/>
                          <a:ea typeface="Calibri" panose="020F0502020204030204"/>
                        </a:rPr>
                        <a:t>TAP_DURATION</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400" b="0" i="0">
                          <a:solidFill>
                            <a:srgbClr val="000000"/>
                          </a:solidFill>
                          <a:latin typeface="Calibri" panose="020F0502020204030204"/>
                          <a:ea typeface="Calibri" panose="020F0502020204030204"/>
                        </a:rPr>
                        <a:t>385.4497329</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400" b="0" i="0">
                          <a:solidFill>
                            <a:srgbClr val="000000"/>
                          </a:solidFill>
                          <a:latin typeface="Calibri" panose="020F0502020204030204"/>
                          <a:ea typeface="Calibri" panose="020F0502020204030204"/>
                        </a:rPr>
                        <a:t>337</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400" b="0" i="0">
                          <a:solidFill>
                            <a:srgbClr val="000000"/>
                          </a:solidFill>
                          <a:latin typeface="Calibri" panose="020F0502020204030204"/>
                          <a:ea typeface="Calibri" panose="020F0502020204030204"/>
                        </a:rPr>
                        <a:t>297</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400" b="0" i="0">
                          <a:solidFill>
                            <a:srgbClr val="000000"/>
                          </a:solidFill>
                          <a:latin typeface="Calibri" panose="020F0502020204030204"/>
                          <a:ea typeface="Calibri" panose="020F0502020204030204"/>
                        </a:rPr>
                        <a:t>73994.60619</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400" b="0" i="0">
                          <a:solidFill>
                            <a:srgbClr val="000000"/>
                          </a:solidFill>
                          <a:latin typeface="Calibri" panose="020F0502020204030204"/>
                          <a:ea typeface="Calibri" panose="020F0502020204030204"/>
                        </a:rPr>
                        <a:t>272.019496</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400" b="0" i="0">
                          <a:solidFill>
                            <a:srgbClr val="000000"/>
                          </a:solidFill>
                          <a:latin typeface="Calibri" panose="020F0502020204030204"/>
                          <a:ea typeface="Calibri" panose="020F0502020204030204"/>
                        </a:rPr>
                        <a:t>3779</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400" b="0" i="0">
                          <a:solidFill>
                            <a:srgbClr val="000000"/>
                          </a:solidFill>
                          <a:latin typeface="Calibri" panose="020F0502020204030204"/>
                          <a:ea typeface="Calibri" panose="020F0502020204030204"/>
                        </a:rPr>
                        <a:t>6.057841624</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400" b="0" i="0">
                          <a:solidFill>
                            <a:srgbClr val="000000"/>
                          </a:solidFill>
                          <a:latin typeface="Calibri" panose="020F0502020204030204"/>
                          <a:ea typeface="Calibri" panose="020F0502020204030204"/>
                        </a:rPr>
                        <a:t>54.90295706</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r>
              <a:tr h="174625">
                <a:tc>
                  <a:txBody>
                    <a:bodyPr/>
                    <a:p>
                      <a:pPr marL="6350" indent="0" algn="l" fontAlgn="ctr"/>
                      <a:r>
                        <a:rPr lang="en-US" altLang="zh-CN" sz="400" b="0" i="0">
                          <a:solidFill>
                            <a:srgbClr val="000000"/>
                          </a:solidFill>
                          <a:latin typeface="Calibri" panose="020F0502020204030204"/>
                          <a:ea typeface="Calibri" panose="020F0502020204030204"/>
                        </a:rPr>
                        <a:t>Pour_Back_Metal</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400" b="0" i="0">
                          <a:solidFill>
                            <a:srgbClr val="000000"/>
                          </a:solidFill>
                          <a:latin typeface="Calibri" panose="020F0502020204030204"/>
                          <a:ea typeface="Calibri" panose="020F0502020204030204"/>
                        </a:rPr>
                        <a:t>0.112821758</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400" b="0" i="0">
                          <a:solidFill>
                            <a:srgbClr val="000000"/>
                          </a:solidFill>
                          <a:latin typeface="Calibri" panose="020F0502020204030204"/>
                          <a:ea typeface="Calibri" panose="020F0502020204030204"/>
                        </a:rPr>
                        <a:t>0</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400" b="0" i="0">
                          <a:solidFill>
                            <a:srgbClr val="000000"/>
                          </a:solidFill>
                          <a:latin typeface="Calibri" panose="020F0502020204030204"/>
                          <a:ea typeface="Calibri" panose="020F0502020204030204"/>
                        </a:rPr>
                        <a:t>0</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400" b="0" i="0">
                          <a:solidFill>
                            <a:srgbClr val="000000"/>
                          </a:solidFill>
                          <a:latin typeface="Calibri" panose="020F0502020204030204"/>
                          <a:ea typeface="Calibri" panose="020F0502020204030204"/>
                        </a:rPr>
                        <a:t>0.84362561</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400" b="0" i="0">
                          <a:solidFill>
                            <a:srgbClr val="000000"/>
                          </a:solidFill>
                          <a:latin typeface="Calibri" panose="020F0502020204030204"/>
                          <a:ea typeface="Calibri" panose="020F0502020204030204"/>
                        </a:rPr>
                        <a:t>0.918490942</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400" b="0" i="0">
                          <a:solidFill>
                            <a:srgbClr val="000000"/>
                          </a:solidFill>
                          <a:latin typeface="Calibri" panose="020F0502020204030204"/>
                          <a:ea typeface="Calibri" panose="020F0502020204030204"/>
                        </a:rPr>
                        <a:t>30</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400" b="0" i="0">
                          <a:solidFill>
                            <a:srgbClr val="000000"/>
                          </a:solidFill>
                          <a:latin typeface="Calibri" panose="020F0502020204030204"/>
                          <a:ea typeface="Calibri" panose="020F0502020204030204"/>
                        </a:rPr>
                        <a:t>20.49113291</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400" b="0" i="0">
                          <a:solidFill>
                            <a:srgbClr val="000000"/>
                          </a:solidFill>
                          <a:latin typeface="Calibri" panose="020F0502020204030204"/>
                          <a:ea typeface="Calibri" panose="020F0502020204030204"/>
                        </a:rPr>
                        <a:t>579.4594995</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r>
              <a:tr h="175260">
                <a:tc>
                  <a:txBody>
                    <a:bodyPr/>
                    <a:p>
                      <a:pPr marL="6350" indent="0" algn="l" fontAlgn="ctr"/>
                      <a:r>
                        <a:rPr lang="en-US" altLang="zh-CN" sz="400" b="0" i="0">
                          <a:solidFill>
                            <a:srgbClr val="000000"/>
                          </a:solidFill>
                          <a:latin typeface="Calibri" panose="020F0502020204030204"/>
                          <a:ea typeface="Calibri" panose="020F0502020204030204"/>
                        </a:rPr>
                        <a:t>LM_WT</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400" b="0" i="0">
                          <a:solidFill>
                            <a:srgbClr val="000000"/>
                          </a:solidFill>
                          <a:latin typeface="Calibri" panose="020F0502020204030204"/>
                          <a:ea typeface="Calibri" panose="020F0502020204030204"/>
                        </a:rPr>
                        <a:t>4.570623323</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400" b="0" i="0">
                          <a:solidFill>
                            <a:srgbClr val="000000"/>
                          </a:solidFill>
                          <a:latin typeface="Calibri" panose="020F0502020204030204"/>
                          <a:ea typeface="Calibri" panose="020F0502020204030204"/>
                        </a:rPr>
                        <a:t>4.570687</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400" b="0" i="0">
                          <a:solidFill>
                            <a:srgbClr val="000000"/>
                          </a:solidFill>
                          <a:latin typeface="Calibri" panose="020F0502020204030204"/>
                          <a:ea typeface="Calibri" panose="020F0502020204030204"/>
                        </a:rPr>
                        <a:t>4.550908</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400" b="0" i="0">
                          <a:solidFill>
                            <a:srgbClr val="000000"/>
                          </a:solidFill>
                          <a:latin typeface="Calibri" panose="020F0502020204030204"/>
                          <a:ea typeface="Calibri" panose="020F0502020204030204"/>
                        </a:rPr>
                        <a:t>0.012489923</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400" b="0" i="0">
                          <a:solidFill>
                            <a:srgbClr val="000000"/>
                          </a:solidFill>
                          <a:latin typeface="Calibri" panose="020F0502020204030204"/>
                          <a:ea typeface="Calibri" panose="020F0502020204030204"/>
                        </a:rPr>
                        <a:t>0.111758322</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400" b="0" i="0">
                          <a:solidFill>
                            <a:srgbClr val="000000"/>
                          </a:solidFill>
                          <a:latin typeface="Calibri" panose="020F0502020204030204"/>
                          <a:ea typeface="Calibri" panose="020F0502020204030204"/>
                        </a:rPr>
                        <a:t>0.680286</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400" b="0" i="0">
                          <a:solidFill>
                            <a:srgbClr val="000000"/>
                          </a:solidFill>
                          <a:latin typeface="Calibri" panose="020F0502020204030204"/>
                          <a:ea typeface="Calibri" panose="020F0502020204030204"/>
                        </a:rPr>
                        <a:t>0.072320511</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400" b="0" i="0">
                          <a:solidFill>
                            <a:srgbClr val="000000"/>
                          </a:solidFill>
                          <a:latin typeface="Calibri" panose="020F0502020204030204"/>
                          <a:ea typeface="Calibri" panose="020F0502020204030204"/>
                        </a:rPr>
                        <a:t>0.146020835</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r>
              <a:tr h="236855">
                <a:tc>
                  <a:txBody>
                    <a:bodyPr/>
                    <a:p>
                      <a:pPr marL="6350" indent="0" algn="l" fontAlgn="ctr"/>
                      <a:r>
                        <a:rPr lang="en-US" altLang="zh-CN" sz="400" b="0" i="0">
                          <a:solidFill>
                            <a:srgbClr val="000000"/>
                          </a:solidFill>
                          <a:latin typeface="Calibri" panose="020F0502020204030204"/>
                          <a:ea typeface="Calibri" panose="020F0502020204030204"/>
                        </a:rPr>
                        <a:t>Production (MT)</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400" b="0" i="0">
                          <a:solidFill>
                            <a:srgbClr val="000000"/>
                          </a:solidFill>
                          <a:latin typeface="Calibri" panose="020F0502020204030204"/>
                          <a:ea typeface="Calibri" panose="020F0502020204030204"/>
                        </a:rPr>
                        <a:t>55.64790768</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400" b="0" i="0">
                          <a:solidFill>
                            <a:srgbClr val="000000"/>
                          </a:solidFill>
                          <a:latin typeface="Calibri" panose="020F0502020204030204"/>
                          <a:ea typeface="Calibri" panose="020F0502020204030204"/>
                        </a:rPr>
                        <a:t>56.175</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400" b="0" i="0">
                          <a:solidFill>
                            <a:srgbClr val="000000"/>
                          </a:solidFill>
                          <a:latin typeface="Calibri" panose="020F0502020204030204"/>
                          <a:ea typeface="Calibri" panose="020F0502020204030204"/>
                        </a:rPr>
                        <a:t>56.7</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400" b="0" i="0">
                          <a:solidFill>
                            <a:srgbClr val="000000"/>
                          </a:solidFill>
                          <a:latin typeface="Calibri" panose="020F0502020204030204"/>
                          <a:ea typeface="Calibri" panose="020F0502020204030204"/>
                        </a:rPr>
                        <a:t>17.45898359</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400" b="0" i="0">
                          <a:solidFill>
                            <a:srgbClr val="000000"/>
                          </a:solidFill>
                          <a:latin typeface="Calibri" panose="020F0502020204030204"/>
                          <a:ea typeface="Calibri" panose="020F0502020204030204"/>
                        </a:rPr>
                        <a:t>4.178394858</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400" b="0" i="0">
                          <a:solidFill>
                            <a:srgbClr val="000000"/>
                          </a:solidFill>
                          <a:latin typeface="Calibri" panose="020F0502020204030204"/>
                          <a:ea typeface="Calibri" panose="020F0502020204030204"/>
                        </a:rPr>
                        <a:t>66.959</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400" b="0" i="0">
                          <a:solidFill>
                            <a:srgbClr val="000000"/>
                          </a:solidFill>
                          <a:latin typeface="Calibri" panose="020F0502020204030204"/>
                          <a:ea typeface="Calibri" panose="020F0502020204030204"/>
                        </a:rPr>
                        <a:t>-4.496685253</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c>
                  <a:txBody>
                    <a:bodyPr/>
                    <a:p>
                      <a:pPr marL="6350" indent="0" algn="r" fontAlgn="ctr"/>
                      <a:r>
                        <a:rPr lang="en-US" altLang="zh-CN" sz="400" b="0" i="0">
                          <a:solidFill>
                            <a:srgbClr val="000000"/>
                          </a:solidFill>
                          <a:latin typeface="Calibri" panose="020F0502020204030204"/>
                          <a:ea typeface="Calibri" panose="020F0502020204030204"/>
                        </a:rPr>
                        <a:t>46.83114499</a:t>
                      </a:r>
                      <a:endParaRPr lang="en-US" altLang="zh-CN" sz="400" b="0" i="0">
                        <a:solidFill>
                          <a:srgbClr val="000000"/>
                        </a:solidFill>
                        <a:latin typeface="Calibri" panose="020F0502020204030204"/>
                        <a:ea typeface="Calibri" panose="020F0502020204030204"/>
                      </a:endParaRPr>
                    </a:p>
                  </a:txBody>
                  <a:tcPr marL="6667" marR="6667" marT="6667" anchor="ctr" anchorCtr="0">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solidFill>
                      <a:srgbClr val="C6E0B4"/>
                    </a:solidFill>
                  </a:tcPr>
                </a:tc>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31029"/>
          </a:xfrm>
          <a:prstGeom prst="rect">
            <a:avLst/>
          </a:prstGeom>
          <a:solidFill>
            <a:srgbClr val="000018">
              <a:alpha val="75000"/>
            </a:srgbClr>
          </a:solidFill>
        </p:spPr>
      </p:sp>
      <p:sp>
        <p:nvSpPr>
          <p:cNvPr id="4" name="Text 1"/>
          <p:cNvSpPr/>
          <p:nvPr/>
        </p:nvSpPr>
        <p:spPr>
          <a:xfrm>
            <a:off x="2913221" y="520224"/>
            <a:ext cx="6977896" cy="590550"/>
          </a:xfrm>
          <a:prstGeom prst="rect">
            <a:avLst/>
          </a:prstGeom>
          <a:noFill/>
        </p:spPr>
        <p:txBody>
          <a:bodyPr wrap="none" rtlCol="0" anchor="t"/>
          <a:lstStyle/>
          <a:p>
            <a:pPr marL="0" indent="0">
              <a:lnSpc>
                <a:spcPts val="4650"/>
              </a:lnSpc>
              <a:buNone/>
            </a:pPr>
            <a:r>
              <a:rPr lang="en-US" sz="3720" dirty="0">
                <a:solidFill>
                  <a:srgbClr val="FFFFFF"/>
                </a:solidFill>
                <a:latin typeface="Roboto" pitchFamily="34" charset="0"/>
                <a:ea typeface="Roboto" pitchFamily="34" charset="-122"/>
                <a:cs typeface="Roboto" pitchFamily="34" charset="-120"/>
              </a:rPr>
              <a:t>MISSING VALUES OBSERVATION</a:t>
            </a:r>
            <a:endParaRPr lang="en-US" sz="3720" dirty="0"/>
          </a:p>
        </p:txBody>
      </p:sp>
      <p:sp>
        <p:nvSpPr>
          <p:cNvPr id="6" name="Text 2"/>
          <p:cNvSpPr/>
          <p:nvPr/>
        </p:nvSpPr>
        <p:spPr>
          <a:xfrm>
            <a:off x="2827496" y="6861334"/>
            <a:ext cx="8975408" cy="850106"/>
          </a:xfrm>
          <a:prstGeom prst="rect">
            <a:avLst/>
          </a:prstGeom>
          <a:noFill/>
        </p:spPr>
        <p:txBody>
          <a:bodyPr wrap="square" rtlCol="0" anchor="t"/>
          <a:lstStyle/>
          <a:p>
            <a:pPr marL="0" indent="0">
              <a:lnSpc>
                <a:spcPts val="2230"/>
              </a:lnSpc>
              <a:buNone/>
            </a:pPr>
            <a:r>
              <a:rPr lang="en-US" sz="1490" dirty="0">
                <a:solidFill>
                  <a:srgbClr val="CFD0D8"/>
                </a:solidFill>
                <a:latin typeface="Roboto" pitchFamily="34" charset="0"/>
                <a:ea typeface="Roboto" pitchFamily="34" charset="-122"/>
                <a:cs typeface="Roboto" pitchFamily="34" charset="-120"/>
              </a:rPr>
              <a:t>Observations has 3 columns  missing values are there 1. LAB_REP_TIME - 29 row missing ,  PREV_TAP_TIME  - 3 </a:t>
            </a:r>
            <a:r>
              <a:rPr lang="en-US" sz="1490" dirty="0">
                <a:solidFill>
                  <a:srgbClr val="CFD0D8"/>
                </a:solidFill>
                <a:latin typeface="Roboto" pitchFamily="34" charset="0"/>
                <a:ea typeface="Roboto" pitchFamily="34" charset="-122"/>
                <a:cs typeface="Roboto" pitchFamily="34" charset="-120"/>
                <a:sym typeface="+mn-ea"/>
              </a:rPr>
              <a:t>row </a:t>
            </a:r>
            <a:r>
              <a:rPr lang="en-US" sz="1490" dirty="0">
                <a:solidFill>
                  <a:srgbClr val="CFD0D8"/>
                </a:solidFill>
                <a:latin typeface="Roboto" pitchFamily="34" charset="0"/>
                <a:ea typeface="Roboto" pitchFamily="34" charset="-122"/>
                <a:cs typeface="Roboto" pitchFamily="34" charset="-120"/>
                <a:sym typeface="+mn-ea"/>
              </a:rPr>
              <a:t> missing </a:t>
            </a:r>
            <a:r>
              <a:rPr lang="en-US" sz="1490" dirty="0">
                <a:solidFill>
                  <a:srgbClr val="CFD0D8"/>
                </a:solidFill>
                <a:latin typeface="Roboto" pitchFamily="34" charset="0"/>
                <a:ea typeface="Roboto" pitchFamily="34" charset="-122"/>
                <a:cs typeface="Roboto" pitchFamily="34" charset="-120"/>
              </a:rPr>
              <a:t>. ,Production (MT) -1 </a:t>
            </a:r>
            <a:r>
              <a:rPr lang="en-US" sz="1490" dirty="0">
                <a:solidFill>
                  <a:srgbClr val="CFD0D8"/>
                </a:solidFill>
                <a:latin typeface="Roboto" pitchFamily="34" charset="0"/>
                <a:ea typeface="Roboto" pitchFamily="34" charset="-122"/>
                <a:cs typeface="Roboto" pitchFamily="34" charset="-120"/>
                <a:sym typeface="+mn-ea"/>
              </a:rPr>
              <a:t>row</a:t>
            </a:r>
            <a:r>
              <a:rPr lang="en-US" sz="1490" dirty="0">
                <a:solidFill>
                  <a:srgbClr val="CFD0D8"/>
                </a:solidFill>
                <a:latin typeface="Roboto" pitchFamily="34" charset="0"/>
                <a:ea typeface="Roboto" pitchFamily="34" charset="-122"/>
                <a:cs typeface="Roboto" pitchFamily="34" charset="-120"/>
                <a:sym typeface="+mn-ea"/>
              </a:rPr>
              <a:t> missing </a:t>
            </a:r>
            <a:endParaRPr lang="en-US" sz="1490" dirty="0">
              <a:solidFill>
                <a:srgbClr val="CFD0D8"/>
              </a:solidFill>
              <a:latin typeface="Roboto" pitchFamily="34" charset="0"/>
              <a:ea typeface="Roboto" pitchFamily="34" charset="-122"/>
              <a:cs typeface="Roboto" pitchFamily="34" charset="-120"/>
            </a:endParaRPr>
          </a:p>
        </p:txBody>
      </p:sp>
      <p:pic>
        <p:nvPicPr>
          <p:cNvPr id="5" name="Picture 4" descr="Spyder 07_07_2024 12_43_22 PM"/>
          <p:cNvPicPr>
            <a:picLocks noChangeAspect="1"/>
          </p:cNvPicPr>
          <p:nvPr/>
        </p:nvPicPr>
        <p:blipFill>
          <a:blip r:embed="rId2"/>
          <a:stretch>
            <a:fillRect/>
          </a:stretch>
        </p:blipFill>
        <p:spPr>
          <a:xfrm>
            <a:off x="1271270" y="1316990"/>
            <a:ext cx="12084050" cy="522351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75000"/>
            </a:srgbClr>
          </a:solidFill>
        </p:spPr>
      </p:sp>
      <p:sp>
        <p:nvSpPr>
          <p:cNvPr id="4" name="Text 1"/>
          <p:cNvSpPr/>
          <p:nvPr/>
        </p:nvSpPr>
        <p:spPr>
          <a:xfrm>
            <a:off x="2037993" y="2676168"/>
            <a:ext cx="8919091" cy="694373"/>
          </a:xfrm>
          <a:prstGeom prst="rect">
            <a:avLst/>
          </a:prstGeom>
          <a:noFill/>
        </p:spPr>
        <p:txBody>
          <a:bodyPr wrap="none" rtlCol="0" anchor="t"/>
          <a:lstStyle/>
          <a:p>
            <a:pPr marL="0" indent="0">
              <a:lnSpc>
                <a:spcPts val="5470"/>
              </a:lnSpc>
              <a:buNone/>
            </a:pPr>
            <a:r>
              <a:rPr lang="en-US" sz="4375" dirty="0">
                <a:solidFill>
                  <a:srgbClr val="FFFFFF"/>
                </a:solidFill>
                <a:latin typeface="Roboto" pitchFamily="34" charset="0"/>
                <a:ea typeface="Roboto" pitchFamily="34" charset="-122"/>
                <a:cs typeface="Roboto" pitchFamily="34" charset="-120"/>
              </a:rPr>
              <a:t>DATA PREPROCESSING IN PYTHON</a:t>
            </a:r>
            <a:endParaRPr lang="en-US" sz="4375" dirty="0"/>
          </a:p>
        </p:txBody>
      </p:sp>
      <p:sp>
        <p:nvSpPr>
          <p:cNvPr id="5" name="Text 2"/>
          <p:cNvSpPr/>
          <p:nvPr/>
        </p:nvSpPr>
        <p:spPr>
          <a:xfrm>
            <a:off x="2037993" y="3814882"/>
            <a:ext cx="10554414" cy="333256"/>
          </a:xfrm>
          <a:prstGeom prst="rect">
            <a:avLst/>
          </a:prstGeom>
          <a:noFill/>
        </p:spPr>
        <p:txBody>
          <a:bodyPr wrap="none" rtlCol="0" anchor="t"/>
          <a:lstStyle/>
          <a:p>
            <a:pPr marL="0" indent="0">
              <a:lnSpc>
                <a:spcPts val="2625"/>
              </a:lnSpc>
              <a:buNone/>
            </a:pPr>
            <a:r>
              <a:rPr lang="en-US" sz="1750" dirty="0">
                <a:solidFill>
                  <a:srgbClr val="CFD0D8"/>
                </a:solidFill>
                <a:latin typeface="Roboto" pitchFamily="34" charset="0"/>
                <a:ea typeface="Roboto" pitchFamily="34" charset="-122"/>
                <a:cs typeface="Roboto" pitchFamily="34" charset="-120"/>
              </a:rPr>
              <a:t>In the data preprocessing phase, several steps were undertaken:</a:t>
            </a:r>
            <a:endParaRPr lang="en-US" sz="1750" dirty="0"/>
          </a:p>
        </p:txBody>
      </p:sp>
      <p:sp>
        <p:nvSpPr>
          <p:cNvPr id="6" name="Text 3"/>
          <p:cNvSpPr/>
          <p:nvPr/>
        </p:nvSpPr>
        <p:spPr>
          <a:xfrm>
            <a:off x="2393394" y="4398050"/>
            <a:ext cx="10199013" cy="333256"/>
          </a:xfrm>
          <a:prstGeom prst="rect">
            <a:avLst/>
          </a:prstGeom>
          <a:noFill/>
        </p:spPr>
        <p:txBody>
          <a:bodyPr wrap="none" rtlCol="0" anchor="t"/>
          <a:lstStyle/>
          <a:p>
            <a:pPr marL="342900" indent="-342900" algn="l">
              <a:lnSpc>
                <a:spcPts val="2625"/>
              </a:lnSpc>
              <a:buSzPct val="100000"/>
              <a:buChar char="•"/>
            </a:pPr>
            <a:r>
              <a:rPr lang="en-US" sz="1750" dirty="0">
                <a:solidFill>
                  <a:srgbClr val="CFD0D8"/>
                </a:solidFill>
                <a:latin typeface="Roboto" pitchFamily="34" charset="0"/>
                <a:ea typeface="Roboto" pitchFamily="34" charset="-122"/>
                <a:cs typeface="Roboto" pitchFamily="34" charset="-120"/>
              </a:rPr>
              <a:t>Identified missing values across columns. </a:t>
            </a:r>
            <a:endParaRPr lang="en-US" sz="1750" dirty="0"/>
          </a:p>
        </p:txBody>
      </p:sp>
      <p:sp>
        <p:nvSpPr>
          <p:cNvPr id="7" name="Text 4"/>
          <p:cNvSpPr/>
          <p:nvPr/>
        </p:nvSpPr>
        <p:spPr>
          <a:xfrm>
            <a:off x="2393394" y="4809053"/>
            <a:ext cx="10199013" cy="333256"/>
          </a:xfrm>
          <a:prstGeom prst="rect">
            <a:avLst/>
          </a:prstGeom>
          <a:noFill/>
        </p:spPr>
        <p:txBody>
          <a:bodyPr wrap="none" rtlCol="0" anchor="t"/>
          <a:lstStyle/>
          <a:p>
            <a:pPr marL="342900" indent="-342900" algn="l">
              <a:lnSpc>
                <a:spcPts val="2625"/>
              </a:lnSpc>
              <a:buSzPct val="100000"/>
              <a:buChar char="•"/>
            </a:pPr>
            <a:r>
              <a:rPr lang="en-US" sz="1750" dirty="0">
                <a:solidFill>
                  <a:srgbClr val="CFD0D8"/>
                </a:solidFill>
                <a:latin typeface="Roboto" pitchFamily="34" charset="0"/>
                <a:ea typeface="Roboto" pitchFamily="34" charset="-122"/>
                <a:cs typeface="Roboto" pitchFamily="34" charset="-120"/>
              </a:rPr>
              <a:t>Replaced missing values with appropriate techniques. </a:t>
            </a:r>
            <a:endParaRPr lang="en-US" sz="1750" dirty="0"/>
          </a:p>
        </p:txBody>
      </p:sp>
      <p:sp>
        <p:nvSpPr>
          <p:cNvPr id="8" name="Text 5"/>
          <p:cNvSpPr/>
          <p:nvPr/>
        </p:nvSpPr>
        <p:spPr>
          <a:xfrm>
            <a:off x="2393394" y="5220057"/>
            <a:ext cx="10199013" cy="333256"/>
          </a:xfrm>
          <a:prstGeom prst="rect">
            <a:avLst/>
          </a:prstGeom>
          <a:noFill/>
        </p:spPr>
        <p:txBody>
          <a:bodyPr wrap="none" rtlCol="0" anchor="t"/>
          <a:lstStyle/>
          <a:p>
            <a:pPr marL="342900" indent="-342900" algn="l">
              <a:lnSpc>
                <a:spcPts val="2625"/>
              </a:lnSpc>
              <a:buSzPct val="100000"/>
              <a:buChar char="•"/>
            </a:pPr>
            <a:r>
              <a:rPr lang="en-US" sz="1750" dirty="0">
                <a:solidFill>
                  <a:srgbClr val="CFD0D8"/>
                </a:solidFill>
                <a:latin typeface="Roboto" pitchFamily="34" charset="0"/>
                <a:ea typeface="Roboto" pitchFamily="34" charset="-122"/>
                <a:cs typeface="Roboto" pitchFamily="34" charset="-120"/>
              </a:rPr>
              <a:t>Detected outliers within the dataset.</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75000"/>
            </a:srgbClr>
          </a:solidFill>
        </p:spPr>
      </p:sp>
      <p:sp>
        <p:nvSpPr>
          <p:cNvPr id="4" name="Text 1"/>
          <p:cNvSpPr/>
          <p:nvPr/>
        </p:nvSpPr>
        <p:spPr>
          <a:xfrm>
            <a:off x="2414588" y="569357"/>
            <a:ext cx="5158502" cy="644843"/>
          </a:xfrm>
          <a:prstGeom prst="rect">
            <a:avLst/>
          </a:prstGeom>
          <a:noFill/>
        </p:spPr>
        <p:txBody>
          <a:bodyPr wrap="none" rtlCol="0" anchor="t"/>
          <a:lstStyle/>
          <a:p>
            <a:pPr marL="0" indent="0">
              <a:lnSpc>
                <a:spcPts val="5075"/>
              </a:lnSpc>
              <a:buNone/>
            </a:pPr>
            <a:r>
              <a:rPr lang="en-US" sz="4060" b="1" dirty="0">
                <a:solidFill>
                  <a:srgbClr val="FFFFFF"/>
                </a:solidFill>
                <a:latin typeface="Roboto" pitchFamily="34" charset="0"/>
                <a:ea typeface="Roboto" pitchFamily="34" charset="-122"/>
                <a:cs typeface="Roboto" pitchFamily="34" charset="-120"/>
              </a:rPr>
              <a:t>CONTENTS</a:t>
            </a:r>
            <a:endParaRPr lang="en-US" sz="4060" dirty="0"/>
          </a:p>
        </p:txBody>
      </p:sp>
      <p:sp>
        <p:nvSpPr>
          <p:cNvPr id="5" name="Text 2"/>
          <p:cNvSpPr/>
          <p:nvPr/>
        </p:nvSpPr>
        <p:spPr>
          <a:xfrm>
            <a:off x="2744629" y="1626870"/>
            <a:ext cx="9471065" cy="309443"/>
          </a:xfrm>
          <a:prstGeom prst="rect">
            <a:avLst/>
          </a:prstGeom>
          <a:noFill/>
        </p:spPr>
        <p:txBody>
          <a:bodyPr wrap="none" rtlCol="0" anchor="t"/>
          <a:lstStyle/>
          <a:p>
            <a:pPr marL="342900" indent="-342900" algn="l">
              <a:lnSpc>
                <a:spcPts val="2435"/>
              </a:lnSpc>
              <a:buSzPct val="100000"/>
              <a:buFont typeface="+mj-lt"/>
              <a:buAutoNum type="arabicPeriod"/>
            </a:pPr>
            <a:r>
              <a:rPr lang="en-US" sz="1625" dirty="0">
                <a:solidFill>
                  <a:srgbClr val="CFD0D8"/>
                </a:solidFill>
                <a:latin typeface="Roboto" pitchFamily="34" charset="0"/>
                <a:ea typeface="Roboto" pitchFamily="34" charset="-122"/>
                <a:cs typeface="Roboto" pitchFamily="34" charset="-120"/>
              </a:rPr>
              <a:t>INTRODUCTION</a:t>
            </a:r>
            <a:endParaRPr lang="en-US" sz="1625" dirty="0"/>
          </a:p>
        </p:txBody>
      </p:sp>
      <p:sp>
        <p:nvSpPr>
          <p:cNvPr id="6" name="Text 3"/>
          <p:cNvSpPr/>
          <p:nvPr/>
        </p:nvSpPr>
        <p:spPr>
          <a:xfrm>
            <a:off x="2744629" y="2008465"/>
            <a:ext cx="9471065" cy="309443"/>
          </a:xfrm>
          <a:prstGeom prst="rect">
            <a:avLst/>
          </a:prstGeom>
          <a:noFill/>
        </p:spPr>
        <p:txBody>
          <a:bodyPr wrap="none" rtlCol="0" anchor="t"/>
          <a:lstStyle/>
          <a:p>
            <a:pPr marL="342900" indent="-342900" algn="l">
              <a:lnSpc>
                <a:spcPts val="2435"/>
              </a:lnSpc>
              <a:buSzPct val="100000"/>
              <a:buFont typeface="+mj-lt"/>
              <a:buAutoNum type="arabicPeriod" startAt="2"/>
            </a:pPr>
            <a:r>
              <a:rPr lang="en-US" sz="1625" dirty="0">
                <a:solidFill>
                  <a:srgbClr val="CFD0D8"/>
                </a:solidFill>
                <a:latin typeface="Roboto" pitchFamily="34" charset="0"/>
                <a:ea typeface="Roboto" pitchFamily="34" charset="-122"/>
                <a:cs typeface="Roboto" pitchFamily="34" charset="-120"/>
              </a:rPr>
              <a:t>BUSINESS PROBLEM</a:t>
            </a:r>
            <a:endParaRPr lang="en-US" sz="1625" dirty="0"/>
          </a:p>
        </p:txBody>
      </p:sp>
      <p:sp>
        <p:nvSpPr>
          <p:cNvPr id="7" name="Text 4"/>
          <p:cNvSpPr/>
          <p:nvPr/>
        </p:nvSpPr>
        <p:spPr>
          <a:xfrm>
            <a:off x="2744629" y="2390061"/>
            <a:ext cx="9471065" cy="309443"/>
          </a:xfrm>
          <a:prstGeom prst="rect">
            <a:avLst/>
          </a:prstGeom>
          <a:noFill/>
        </p:spPr>
        <p:txBody>
          <a:bodyPr wrap="none" rtlCol="0" anchor="t"/>
          <a:lstStyle/>
          <a:p>
            <a:pPr marL="342900" indent="-342900" algn="l">
              <a:lnSpc>
                <a:spcPts val="2435"/>
              </a:lnSpc>
              <a:buSzPct val="100000"/>
              <a:buFont typeface="+mj-lt"/>
              <a:buAutoNum type="arabicPeriod" startAt="3"/>
            </a:pPr>
            <a:r>
              <a:rPr lang="en-US" sz="1625" dirty="0">
                <a:solidFill>
                  <a:srgbClr val="CFD0D8"/>
                </a:solidFill>
                <a:latin typeface="Roboto" pitchFamily="34" charset="0"/>
                <a:ea typeface="Roboto" pitchFamily="34" charset="-122"/>
                <a:cs typeface="Roboto" pitchFamily="34" charset="-120"/>
              </a:rPr>
              <a:t>BUSINESS OBJECTIVE</a:t>
            </a:r>
            <a:endParaRPr lang="en-US" sz="1625" dirty="0"/>
          </a:p>
        </p:txBody>
      </p:sp>
      <p:sp>
        <p:nvSpPr>
          <p:cNvPr id="8" name="Text 5"/>
          <p:cNvSpPr/>
          <p:nvPr/>
        </p:nvSpPr>
        <p:spPr>
          <a:xfrm>
            <a:off x="2744629" y="2771656"/>
            <a:ext cx="9471065" cy="309443"/>
          </a:xfrm>
          <a:prstGeom prst="rect">
            <a:avLst/>
          </a:prstGeom>
          <a:noFill/>
        </p:spPr>
        <p:txBody>
          <a:bodyPr wrap="none" rtlCol="0" anchor="t"/>
          <a:lstStyle/>
          <a:p>
            <a:pPr marL="342900" indent="-342900" algn="l">
              <a:lnSpc>
                <a:spcPts val="2435"/>
              </a:lnSpc>
              <a:buSzPct val="100000"/>
              <a:buFont typeface="+mj-lt"/>
              <a:buAutoNum type="arabicPeriod" startAt="4"/>
            </a:pPr>
            <a:r>
              <a:rPr lang="en-US" sz="1625" dirty="0">
                <a:solidFill>
                  <a:srgbClr val="CFD0D8"/>
                </a:solidFill>
                <a:latin typeface="Roboto" pitchFamily="34" charset="0"/>
                <a:ea typeface="Roboto" pitchFamily="34" charset="-122"/>
                <a:cs typeface="Roboto" pitchFamily="34" charset="-120"/>
              </a:rPr>
              <a:t>BUSINESS CONSTRAIN</a:t>
            </a:r>
            <a:endParaRPr lang="en-US" sz="1625" dirty="0"/>
          </a:p>
        </p:txBody>
      </p:sp>
      <p:sp>
        <p:nvSpPr>
          <p:cNvPr id="9" name="Text 6"/>
          <p:cNvSpPr/>
          <p:nvPr/>
        </p:nvSpPr>
        <p:spPr>
          <a:xfrm>
            <a:off x="2744629" y="3153251"/>
            <a:ext cx="9471065" cy="309443"/>
          </a:xfrm>
          <a:prstGeom prst="rect">
            <a:avLst/>
          </a:prstGeom>
          <a:noFill/>
        </p:spPr>
        <p:txBody>
          <a:bodyPr wrap="none" rtlCol="0" anchor="t"/>
          <a:lstStyle/>
          <a:p>
            <a:pPr marL="342900" indent="-342900" algn="l">
              <a:lnSpc>
                <a:spcPts val="2435"/>
              </a:lnSpc>
              <a:buSzPct val="100000"/>
              <a:buFont typeface="+mj-lt"/>
              <a:buAutoNum type="arabicPeriod" startAt="5"/>
            </a:pPr>
            <a:r>
              <a:rPr lang="en-US" sz="1625" dirty="0">
                <a:solidFill>
                  <a:srgbClr val="CFD0D8"/>
                </a:solidFill>
                <a:latin typeface="Roboto" pitchFamily="34" charset="0"/>
                <a:ea typeface="Roboto" pitchFamily="34" charset="-122"/>
                <a:cs typeface="Roboto" pitchFamily="34" charset="-120"/>
              </a:rPr>
              <a:t>PROJECT ARCHITECTURE</a:t>
            </a:r>
            <a:endParaRPr lang="en-US" sz="1625" dirty="0"/>
          </a:p>
        </p:txBody>
      </p:sp>
      <p:sp>
        <p:nvSpPr>
          <p:cNvPr id="10" name="Text 7"/>
          <p:cNvSpPr/>
          <p:nvPr/>
        </p:nvSpPr>
        <p:spPr>
          <a:xfrm>
            <a:off x="2744629" y="3534847"/>
            <a:ext cx="9471065" cy="309443"/>
          </a:xfrm>
          <a:prstGeom prst="rect">
            <a:avLst/>
          </a:prstGeom>
          <a:noFill/>
        </p:spPr>
        <p:txBody>
          <a:bodyPr wrap="none" rtlCol="0" anchor="t"/>
          <a:lstStyle/>
          <a:p>
            <a:pPr marL="342900" indent="-342900" algn="l">
              <a:lnSpc>
                <a:spcPts val="2435"/>
              </a:lnSpc>
              <a:buSzPct val="100000"/>
              <a:buFont typeface="+mj-lt"/>
              <a:buAutoNum type="arabicPeriod" startAt="6"/>
            </a:pPr>
            <a:r>
              <a:rPr lang="en-US" sz="1625" dirty="0">
                <a:solidFill>
                  <a:srgbClr val="CFD0D8"/>
                </a:solidFill>
                <a:latin typeface="Roboto" pitchFamily="34" charset="0"/>
                <a:ea typeface="Roboto" pitchFamily="34" charset="-122"/>
                <a:cs typeface="Roboto" pitchFamily="34" charset="-120"/>
              </a:rPr>
              <a:t>CRISP-ML(Q) METHODOLOGY</a:t>
            </a:r>
            <a:endParaRPr lang="en-US" sz="1625" dirty="0"/>
          </a:p>
        </p:txBody>
      </p:sp>
      <p:sp>
        <p:nvSpPr>
          <p:cNvPr id="11" name="Text 8"/>
          <p:cNvSpPr/>
          <p:nvPr/>
        </p:nvSpPr>
        <p:spPr>
          <a:xfrm>
            <a:off x="2744629" y="3916442"/>
            <a:ext cx="9471065" cy="309443"/>
          </a:xfrm>
          <a:prstGeom prst="rect">
            <a:avLst/>
          </a:prstGeom>
          <a:noFill/>
        </p:spPr>
        <p:txBody>
          <a:bodyPr wrap="none" rtlCol="0" anchor="t"/>
          <a:lstStyle/>
          <a:p>
            <a:pPr marL="342900" indent="-342900" algn="l">
              <a:lnSpc>
                <a:spcPts val="2435"/>
              </a:lnSpc>
              <a:buSzPct val="100000"/>
              <a:buFont typeface="+mj-lt"/>
              <a:buAutoNum type="arabicPeriod" startAt="7"/>
            </a:pPr>
            <a:r>
              <a:rPr lang="en-US" sz="1625" dirty="0">
                <a:solidFill>
                  <a:srgbClr val="CFD0D8"/>
                </a:solidFill>
                <a:latin typeface="Roboto" pitchFamily="34" charset="0"/>
                <a:ea typeface="Roboto" pitchFamily="34" charset="-122"/>
                <a:cs typeface="Roboto" pitchFamily="34" charset="-120"/>
              </a:rPr>
              <a:t>TECHNICAL STACKS</a:t>
            </a:r>
            <a:endParaRPr lang="en-US" sz="1625" dirty="0"/>
          </a:p>
        </p:txBody>
      </p:sp>
      <p:sp>
        <p:nvSpPr>
          <p:cNvPr id="12" name="Text 9"/>
          <p:cNvSpPr/>
          <p:nvPr/>
        </p:nvSpPr>
        <p:spPr>
          <a:xfrm>
            <a:off x="2744629" y="4298037"/>
            <a:ext cx="9471065" cy="309443"/>
          </a:xfrm>
          <a:prstGeom prst="rect">
            <a:avLst/>
          </a:prstGeom>
          <a:noFill/>
        </p:spPr>
        <p:txBody>
          <a:bodyPr wrap="none" rtlCol="0" anchor="t"/>
          <a:lstStyle/>
          <a:p>
            <a:pPr marL="342900" indent="-342900" algn="l">
              <a:lnSpc>
                <a:spcPts val="2435"/>
              </a:lnSpc>
              <a:buSzPct val="100000"/>
              <a:buFont typeface="+mj-lt"/>
              <a:buAutoNum type="arabicPeriod" startAt="8"/>
            </a:pPr>
            <a:r>
              <a:rPr lang="en-US" sz="1625" dirty="0">
                <a:solidFill>
                  <a:srgbClr val="CFD0D8"/>
                </a:solidFill>
                <a:latin typeface="Roboto" pitchFamily="34" charset="0"/>
                <a:ea typeface="Roboto" pitchFamily="34" charset="-122"/>
                <a:cs typeface="Roboto" pitchFamily="34" charset="-120"/>
              </a:rPr>
              <a:t>DATA COLLECTION AND UNDERSTANDING</a:t>
            </a:r>
            <a:endParaRPr lang="en-US" sz="1625" dirty="0"/>
          </a:p>
        </p:txBody>
      </p:sp>
      <p:sp>
        <p:nvSpPr>
          <p:cNvPr id="13" name="Text 10"/>
          <p:cNvSpPr/>
          <p:nvPr/>
        </p:nvSpPr>
        <p:spPr>
          <a:xfrm>
            <a:off x="2744629" y="4679633"/>
            <a:ext cx="9471065" cy="309443"/>
          </a:xfrm>
          <a:prstGeom prst="rect">
            <a:avLst/>
          </a:prstGeom>
          <a:noFill/>
        </p:spPr>
        <p:txBody>
          <a:bodyPr wrap="none" rtlCol="0" anchor="t"/>
          <a:lstStyle/>
          <a:p>
            <a:pPr marL="342900" indent="-342900" algn="l">
              <a:lnSpc>
                <a:spcPts val="2435"/>
              </a:lnSpc>
              <a:buSzPct val="100000"/>
              <a:buFont typeface="+mj-lt"/>
              <a:buAutoNum type="arabicPeriod" startAt="9"/>
            </a:pPr>
            <a:r>
              <a:rPr lang="en-US" sz="1625" dirty="0">
                <a:solidFill>
                  <a:srgbClr val="CFD0D8"/>
                </a:solidFill>
                <a:latin typeface="Roboto" pitchFamily="34" charset="0"/>
                <a:ea typeface="Roboto" pitchFamily="34" charset="-122"/>
                <a:cs typeface="Roboto" pitchFamily="34" charset="-120"/>
              </a:rPr>
              <a:t>DATA DICTIONARY</a:t>
            </a:r>
            <a:endParaRPr lang="en-US" sz="1625" dirty="0"/>
          </a:p>
        </p:txBody>
      </p:sp>
      <p:sp>
        <p:nvSpPr>
          <p:cNvPr id="14" name="Text 11"/>
          <p:cNvSpPr/>
          <p:nvPr/>
        </p:nvSpPr>
        <p:spPr>
          <a:xfrm>
            <a:off x="2744629" y="5061228"/>
            <a:ext cx="9471065" cy="309443"/>
          </a:xfrm>
          <a:prstGeom prst="rect">
            <a:avLst/>
          </a:prstGeom>
          <a:noFill/>
        </p:spPr>
        <p:txBody>
          <a:bodyPr wrap="none" rtlCol="0" anchor="t"/>
          <a:lstStyle/>
          <a:p>
            <a:pPr marL="342900" indent="-342900" algn="l">
              <a:lnSpc>
                <a:spcPts val="2435"/>
              </a:lnSpc>
              <a:buSzPct val="100000"/>
              <a:buFont typeface="+mj-lt"/>
              <a:buAutoNum type="arabicPeriod" startAt="10"/>
            </a:pPr>
            <a:r>
              <a:rPr lang="en-US" sz="1625" dirty="0">
                <a:solidFill>
                  <a:srgbClr val="CFD0D8"/>
                </a:solidFill>
                <a:latin typeface="Roboto" pitchFamily="34" charset="0"/>
                <a:ea typeface="Roboto" pitchFamily="34" charset="-122"/>
                <a:cs typeface="Roboto" pitchFamily="34" charset="-120"/>
              </a:rPr>
              <a:t>EDA IN PYTHON AND SQL</a:t>
            </a:r>
            <a:endParaRPr lang="en-US" sz="1625" dirty="0"/>
          </a:p>
        </p:txBody>
      </p:sp>
      <p:sp>
        <p:nvSpPr>
          <p:cNvPr id="15" name="Text 12"/>
          <p:cNvSpPr/>
          <p:nvPr/>
        </p:nvSpPr>
        <p:spPr>
          <a:xfrm>
            <a:off x="2744629" y="5442823"/>
            <a:ext cx="9471065" cy="309443"/>
          </a:xfrm>
          <a:prstGeom prst="rect">
            <a:avLst/>
          </a:prstGeom>
          <a:noFill/>
        </p:spPr>
        <p:txBody>
          <a:bodyPr wrap="none" rtlCol="0" anchor="t"/>
          <a:lstStyle/>
          <a:p>
            <a:pPr marL="342900" indent="-342900" algn="l">
              <a:lnSpc>
                <a:spcPts val="2435"/>
              </a:lnSpc>
              <a:buSzPct val="100000"/>
              <a:buFont typeface="+mj-lt"/>
              <a:buAutoNum type="arabicPeriod" startAt="11"/>
            </a:pPr>
            <a:r>
              <a:rPr lang="en-US" sz="1625" dirty="0">
                <a:solidFill>
                  <a:srgbClr val="CFD0D8"/>
                </a:solidFill>
                <a:latin typeface="Roboto" pitchFamily="34" charset="0"/>
                <a:ea typeface="Roboto" pitchFamily="34" charset="-122"/>
                <a:cs typeface="Roboto" pitchFamily="34" charset="-120"/>
              </a:rPr>
              <a:t>MISSING VALUES OBSERVATION</a:t>
            </a:r>
            <a:endParaRPr lang="en-US" sz="1625" dirty="0"/>
          </a:p>
        </p:txBody>
      </p:sp>
      <p:sp>
        <p:nvSpPr>
          <p:cNvPr id="16" name="Text 13"/>
          <p:cNvSpPr/>
          <p:nvPr/>
        </p:nvSpPr>
        <p:spPr>
          <a:xfrm>
            <a:off x="2744629" y="5824418"/>
            <a:ext cx="9471065" cy="309443"/>
          </a:xfrm>
          <a:prstGeom prst="rect">
            <a:avLst/>
          </a:prstGeom>
          <a:noFill/>
        </p:spPr>
        <p:txBody>
          <a:bodyPr wrap="none" rtlCol="0" anchor="t"/>
          <a:lstStyle/>
          <a:p>
            <a:pPr marL="342900" indent="-342900" algn="l">
              <a:lnSpc>
                <a:spcPts val="2435"/>
              </a:lnSpc>
              <a:buSzPct val="100000"/>
              <a:buFont typeface="+mj-lt"/>
              <a:buAutoNum type="arabicPeriod" startAt="12"/>
            </a:pPr>
            <a:r>
              <a:rPr lang="en-US" sz="1625" dirty="0">
                <a:solidFill>
                  <a:srgbClr val="CFD0D8"/>
                </a:solidFill>
                <a:latin typeface="Roboto" pitchFamily="34" charset="0"/>
                <a:ea typeface="Roboto" pitchFamily="34" charset="-122"/>
                <a:cs typeface="Roboto" pitchFamily="34" charset="-120"/>
              </a:rPr>
              <a:t>DATA PREPROCESSING</a:t>
            </a:r>
            <a:endParaRPr lang="en-US" sz="1625" dirty="0"/>
          </a:p>
        </p:txBody>
      </p:sp>
      <p:sp>
        <p:nvSpPr>
          <p:cNvPr id="17" name="Text 14"/>
          <p:cNvSpPr/>
          <p:nvPr/>
        </p:nvSpPr>
        <p:spPr>
          <a:xfrm>
            <a:off x="2744629" y="6206014"/>
            <a:ext cx="9471065" cy="309443"/>
          </a:xfrm>
          <a:prstGeom prst="rect">
            <a:avLst/>
          </a:prstGeom>
          <a:noFill/>
        </p:spPr>
        <p:txBody>
          <a:bodyPr wrap="none" rtlCol="0" anchor="t"/>
          <a:lstStyle/>
          <a:p>
            <a:pPr marL="342900" indent="-342900" algn="l">
              <a:lnSpc>
                <a:spcPts val="2435"/>
              </a:lnSpc>
              <a:buSzPct val="100000"/>
              <a:buFont typeface="+mj-lt"/>
              <a:buAutoNum type="arabicPeriod" startAt="13"/>
            </a:pPr>
            <a:r>
              <a:rPr lang="en-US" sz="1625" dirty="0">
                <a:solidFill>
                  <a:srgbClr val="CFD0D8"/>
                </a:solidFill>
                <a:latin typeface="Roboto" pitchFamily="34" charset="0"/>
                <a:ea typeface="Roboto" pitchFamily="34" charset="-122"/>
                <a:cs typeface="Roboto" pitchFamily="34" charset="-120"/>
              </a:rPr>
              <a:t>DATA VISUALIZATION</a:t>
            </a:r>
            <a:endParaRPr lang="en-US" sz="1625" dirty="0"/>
          </a:p>
        </p:txBody>
      </p:sp>
      <p:sp>
        <p:nvSpPr>
          <p:cNvPr id="18" name="Text 15"/>
          <p:cNvSpPr/>
          <p:nvPr/>
        </p:nvSpPr>
        <p:spPr>
          <a:xfrm>
            <a:off x="2744629" y="6587609"/>
            <a:ext cx="9471065" cy="309443"/>
          </a:xfrm>
          <a:prstGeom prst="rect">
            <a:avLst/>
          </a:prstGeom>
          <a:noFill/>
        </p:spPr>
        <p:txBody>
          <a:bodyPr wrap="none" rtlCol="0" anchor="t"/>
          <a:lstStyle/>
          <a:p>
            <a:pPr marL="342900" indent="-342900" algn="l">
              <a:lnSpc>
                <a:spcPts val="2435"/>
              </a:lnSpc>
              <a:buSzPct val="100000"/>
              <a:buFont typeface="+mj-lt"/>
              <a:buAutoNum type="arabicPeriod" startAt="14"/>
            </a:pPr>
            <a:r>
              <a:rPr lang="en-US" sz="1625" dirty="0">
                <a:solidFill>
                  <a:srgbClr val="CFD0D8"/>
                </a:solidFill>
                <a:latin typeface="Roboto" pitchFamily="34" charset="0"/>
                <a:ea typeface="Roboto" pitchFamily="34" charset="-122"/>
                <a:cs typeface="Roboto" pitchFamily="34" charset="-120"/>
              </a:rPr>
              <a:t>FUTURE SCOPE</a:t>
            </a:r>
            <a:endParaRPr lang="en-US" sz="1625" dirty="0"/>
          </a:p>
        </p:txBody>
      </p:sp>
      <p:sp>
        <p:nvSpPr>
          <p:cNvPr id="19" name="Text 16"/>
          <p:cNvSpPr/>
          <p:nvPr/>
        </p:nvSpPr>
        <p:spPr>
          <a:xfrm>
            <a:off x="2744629" y="6969204"/>
            <a:ext cx="9471065" cy="309443"/>
          </a:xfrm>
          <a:prstGeom prst="rect">
            <a:avLst/>
          </a:prstGeom>
          <a:noFill/>
        </p:spPr>
        <p:txBody>
          <a:bodyPr wrap="none" rtlCol="0" anchor="t"/>
          <a:lstStyle/>
          <a:p>
            <a:pPr marL="342900" indent="-342900" algn="l">
              <a:lnSpc>
                <a:spcPts val="2435"/>
              </a:lnSpc>
              <a:buSzPct val="100000"/>
              <a:buFont typeface="+mj-lt"/>
              <a:buAutoNum type="arabicPeriod" startAt="15"/>
            </a:pPr>
            <a:r>
              <a:rPr lang="en-US" sz="1625" dirty="0">
                <a:solidFill>
                  <a:srgbClr val="CFD0D8"/>
                </a:solidFill>
                <a:latin typeface="Roboto" pitchFamily="34" charset="0"/>
                <a:ea typeface="Roboto" pitchFamily="34" charset="-122"/>
                <a:cs typeface="Roboto" pitchFamily="34" charset="-120"/>
              </a:rPr>
              <a:t>CONCLUSION</a:t>
            </a:r>
            <a:endParaRPr lang="en-US" sz="1625" dirty="0"/>
          </a:p>
        </p:txBody>
      </p:sp>
      <p:sp>
        <p:nvSpPr>
          <p:cNvPr id="20" name="Text 17"/>
          <p:cNvSpPr/>
          <p:nvPr/>
        </p:nvSpPr>
        <p:spPr>
          <a:xfrm>
            <a:off x="2744629" y="7350800"/>
            <a:ext cx="9471065" cy="309443"/>
          </a:xfrm>
          <a:prstGeom prst="rect">
            <a:avLst/>
          </a:prstGeom>
          <a:noFill/>
        </p:spPr>
        <p:txBody>
          <a:bodyPr wrap="none" rtlCol="0" anchor="t"/>
          <a:lstStyle/>
          <a:p>
            <a:pPr marL="342900" indent="-342900" algn="l">
              <a:lnSpc>
                <a:spcPts val="2435"/>
              </a:lnSpc>
              <a:buSzPct val="100000"/>
              <a:buFont typeface="+mj-lt"/>
              <a:buAutoNum type="arabicPeriod" startAt="16"/>
            </a:pPr>
            <a:r>
              <a:rPr lang="en-US" sz="1625" dirty="0">
                <a:solidFill>
                  <a:srgbClr val="CFD0D8"/>
                </a:solidFill>
                <a:latin typeface="Roboto" pitchFamily="34" charset="0"/>
                <a:ea typeface="Roboto" pitchFamily="34" charset="-122"/>
                <a:cs typeface="Roboto" pitchFamily="34" charset="-120"/>
              </a:rPr>
              <a:t>THANKYOU</a:t>
            </a:r>
            <a:endParaRPr lang="en-US" sz="1625"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75000"/>
            </a:srgbClr>
          </a:solidFill>
        </p:spPr>
      </p:sp>
      <p:sp>
        <p:nvSpPr>
          <p:cNvPr id="4" name="Text 1"/>
          <p:cNvSpPr/>
          <p:nvPr/>
        </p:nvSpPr>
        <p:spPr>
          <a:xfrm>
            <a:off x="2037993" y="854393"/>
            <a:ext cx="8919091" cy="694373"/>
          </a:xfrm>
          <a:prstGeom prst="rect">
            <a:avLst/>
          </a:prstGeom>
          <a:noFill/>
        </p:spPr>
        <p:txBody>
          <a:bodyPr wrap="none" rtlCol="0" anchor="t"/>
          <a:lstStyle/>
          <a:p>
            <a:pPr marL="0" indent="0">
              <a:lnSpc>
                <a:spcPts val="5470"/>
              </a:lnSpc>
              <a:buNone/>
            </a:pPr>
            <a:r>
              <a:rPr lang="en-US" sz="4375" dirty="0">
                <a:solidFill>
                  <a:srgbClr val="FFFFFF"/>
                </a:solidFill>
                <a:latin typeface="Roboto" pitchFamily="34" charset="0"/>
                <a:ea typeface="Roboto" pitchFamily="34" charset="-122"/>
                <a:cs typeface="Roboto" pitchFamily="34" charset="-120"/>
              </a:rPr>
              <a:t>DATA PREPROCESSING IN PYTHON</a:t>
            </a:r>
            <a:endParaRPr lang="en-US" sz="4375" dirty="0"/>
          </a:p>
        </p:txBody>
      </p:sp>
      <p:sp>
        <p:nvSpPr>
          <p:cNvPr id="6" name="Text 2"/>
          <p:cNvSpPr/>
          <p:nvPr/>
        </p:nvSpPr>
        <p:spPr>
          <a:xfrm>
            <a:off x="2037993" y="7041952"/>
            <a:ext cx="10554414" cy="333256"/>
          </a:xfrm>
          <a:prstGeom prst="rect">
            <a:avLst/>
          </a:prstGeom>
          <a:noFill/>
        </p:spPr>
        <p:txBody>
          <a:bodyPr wrap="none" rtlCol="0" anchor="t"/>
          <a:lstStyle/>
          <a:p>
            <a:pPr marL="0" indent="0">
              <a:lnSpc>
                <a:spcPts val="2625"/>
              </a:lnSpc>
              <a:buNone/>
            </a:pPr>
            <a:endParaRPr lang="en-US" sz="1750" dirty="0"/>
          </a:p>
        </p:txBody>
      </p:sp>
      <p:pic>
        <p:nvPicPr>
          <p:cNvPr id="5" name="Picture 4" descr="Spyder 07_07_2024 12_03_43 PM"/>
          <p:cNvPicPr>
            <a:picLocks noChangeAspect="1"/>
          </p:cNvPicPr>
          <p:nvPr/>
        </p:nvPicPr>
        <p:blipFill>
          <a:blip r:embed="rId2"/>
          <a:stretch>
            <a:fillRect/>
          </a:stretch>
        </p:blipFill>
        <p:spPr>
          <a:xfrm>
            <a:off x="7220585" y="5295900"/>
            <a:ext cx="5947410" cy="2628900"/>
          </a:xfrm>
          <a:prstGeom prst="rect">
            <a:avLst/>
          </a:prstGeom>
        </p:spPr>
      </p:pic>
      <p:pic>
        <p:nvPicPr>
          <p:cNvPr id="7" name="Picture 6" descr="Spyder 07_07_2024 12_03_29 PM"/>
          <p:cNvPicPr>
            <a:picLocks noChangeAspect="1"/>
          </p:cNvPicPr>
          <p:nvPr/>
        </p:nvPicPr>
        <p:blipFill>
          <a:blip r:embed="rId3"/>
          <a:stretch>
            <a:fillRect/>
          </a:stretch>
        </p:blipFill>
        <p:spPr>
          <a:xfrm>
            <a:off x="986790" y="5278120"/>
            <a:ext cx="5670550" cy="2646680"/>
          </a:xfrm>
          <a:prstGeom prst="rect">
            <a:avLst/>
          </a:prstGeom>
        </p:spPr>
      </p:pic>
      <p:pic>
        <p:nvPicPr>
          <p:cNvPr id="15" name="Picture 14" descr="Spyder 07_07_2024 12_03_19 PM"/>
          <p:cNvPicPr>
            <a:picLocks noChangeAspect="1"/>
          </p:cNvPicPr>
          <p:nvPr/>
        </p:nvPicPr>
        <p:blipFill>
          <a:blip r:embed="rId4"/>
          <a:stretch>
            <a:fillRect/>
          </a:stretch>
        </p:blipFill>
        <p:spPr>
          <a:xfrm>
            <a:off x="5203825" y="1852930"/>
            <a:ext cx="4775200" cy="2953385"/>
          </a:xfrm>
          <a:prstGeom prst="rect">
            <a:avLst/>
          </a:prstGeom>
        </p:spPr>
      </p:pic>
      <p:pic>
        <p:nvPicPr>
          <p:cNvPr id="16" name="Picture 15" descr="Spyder 07_07_2024 12_03_07 PM"/>
          <p:cNvPicPr>
            <a:picLocks noChangeAspect="1"/>
          </p:cNvPicPr>
          <p:nvPr/>
        </p:nvPicPr>
        <p:blipFill>
          <a:blip r:embed="rId5"/>
          <a:stretch>
            <a:fillRect/>
          </a:stretch>
        </p:blipFill>
        <p:spPr>
          <a:xfrm>
            <a:off x="153035" y="1852930"/>
            <a:ext cx="4577080" cy="2953385"/>
          </a:xfrm>
          <a:prstGeom prst="rect">
            <a:avLst/>
          </a:prstGeom>
        </p:spPr>
      </p:pic>
      <p:pic>
        <p:nvPicPr>
          <p:cNvPr id="17" name="Picture 16" descr="Spyder 07_07_2024 12_07_22 PM"/>
          <p:cNvPicPr>
            <a:picLocks noChangeAspect="1"/>
          </p:cNvPicPr>
          <p:nvPr/>
        </p:nvPicPr>
        <p:blipFill>
          <a:blip r:embed="rId6"/>
          <a:stretch>
            <a:fillRect/>
          </a:stretch>
        </p:blipFill>
        <p:spPr>
          <a:xfrm>
            <a:off x="10225405" y="1853565"/>
            <a:ext cx="4370070" cy="295275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75000"/>
            </a:srgbClr>
          </a:solidFill>
        </p:spPr>
      </p:sp>
      <p:sp>
        <p:nvSpPr>
          <p:cNvPr id="4" name="Text 1"/>
          <p:cNvSpPr/>
          <p:nvPr/>
        </p:nvSpPr>
        <p:spPr>
          <a:xfrm>
            <a:off x="2115026" y="603409"/>
            <a:ext cx="5473779" cy="684133"/>
          </a:xfrm>
          <a:prstGeom prst="rect">
            <a:avLst/>
          </a:prstGeom>
          <a:noFill/>
        </p:spPr>
        <p:txBody>
          <a:bodyPr wrap="none" rtlCol="0" anchor="t"/>
          <a:lstStyle/>
          <a:p>
            <a:pPr marL="0" indent="0">
              <a:lnSpc>
                <a:spcPts val="5390"/>
              </a:lnSpc>
              <a:buNone/>
            </a:pPr>
            <a:endParaRPr lang="en-US" sz="4310" dirty="0"/>
          </a:p>
        </p:txBody>
      </p:sp>
      <p:sp>
        <p:nvSpPr>
          <p:cNvPr id="6" name="Text 2"/>
          <p:cNvSpPr/>
          <p:nvPr/>
        </p:nvSpPr>
        <p:spPr>
          <a:xfrm>
            <a:off x="2115026" y="7297698"/>
            <a:ext cx="10400348" cy="328374"/>
          </a:xfrm>
          <a:prstGeom prst="rect">
            <a:avLst/>
          </a:prstGeom>
          <a:noFill/>
        </p:spPr>
        <p:txBody>
          <a:bodyPr wrap="none" rtlCol="0" anchor="t"/>
          <a:lstStyle/>
          <a:p>
            <a:pPr marL="0" indent="0">
              <a:lnSpc>
                <a:spcPts val="2585"/>
              </a:lnSpc>
              <a:buNone/>
            </a:pPr>
            <a:endParaRPr lang="en-US" sz="1725" dirty="0"/>
          </a:p>
        </p:txBody>
      </p:sp>
      <p:sp>
        <p:nvSpPr>
          <p:cNvPr id="8" name="Text 1"/>
          <p:cNvSpPr/>
          <p:nvPr>
            <p:custDataLst>
              <p:tags r:id="rId2"/>
            </p:custDataLst>
          </p:nvPr>
        </p:nvSpPr>
        <p:spPr>
          <a:xfrm>
            <a:off x="983615" y="318770"/>
            <a:ext cx="6609080" cy="743585"/>
          </a:xfrm>
          <a:prstGeom prst="rect">
            <a:avLst/>
          </a:prstGeom>
          <a:noFill/>
        </p:spPr>
        <p:txBody>
          <a:bodyPr wrap="none" rtlCol="0" anchor="t"/>
          <a:p>
            <a:pPr marL="0" indent="0">
              <a:lnSpc>
                <a:spcPts val="5470"/>
              </a:lnSpc>
              <a:buNone/>
            </a:pPr>
            <a:r>
              <a:rPr lang="en-US" sz="4375" dirty="0">
                <a:solidFill>
                  <a:srgbClr val="FFFFFF"/>
                </a:solidFill>
                <a:latin typeface="Roboto" pitchFamily="34" charset="0"/>
                <a:ea typeface="Roboto" pitchFamily="34" charset="-122"/>
                <a:cs typeface="Roboto" pitchFamily="34" charset="-120"/>
              </a:rPr>
              <a:t>DATA VISUALIZATION IN POWER BI</a:t>
            </a:r>
            <a:endParaRPr lang="en-US" sz="4375" dirty="0"/>
          </a:p>
        </p:txBody>
      </p:sp>
      <p:pic>
        <p:nvPicPr>
          <p:cNvPr id="9" name="Picture" title="This slide contains the following visuals: shape ,shape ,textbox ,shape ,shape ,Total Energy ,▲ +5.5% | +1.98k vs LM ,shape ,Total Charge ,▲ +0.0% | +2.73k vs LM ,shape ,Total Production ,card ,textbox ,image ,textbox ,shape ,slicer ,pivotTable ,shape ,shape ,shape ,shape ,textbox ,slicer ,shape ,textbox ,slicer ,shape ,shape ,Heat Number Slicer ,textbox ,actionButton ,Menu ,clusteredBarChart ,lineChart ,KWH_PER_TON_ by Period  ,▲ +7.6% | +489.39k vs LM ,Top 10 Energy By grade ,Top 10 Production by grade ,shape ,shape ,Production by Section_IC. Please refer to the notes on this slide for details">
            <a:hlinkClick r:id="rId3"/>
          </p:cNvPr>
          <p:cNvPicPr>
            <a:picLocks noChangeAspect="1"/>
          </p:cNvPicPr>
          <p:nvPr>
            <p:custDataLst>
              <p:tags r:id="rId4"/>
            </p:custDataLst>
          </p:nvPr>
        </p:nvPicPr>
        <p:blipFill>
          <a:blip r:embed="rId5"/>
          <a:stretch>
            <a:fillRect/>
          </a:stretch>
        </p:blipFill>
        <p:spPr>
          <a:xfrm>
            <a:off x="1139825" y="1163320"/>
            <a:ext cx="12868275" cy="6598285"/>
          </a:xfrm>
          <a:prstGeom prst="rect">
            <a:avLst/>
          </a:prstGeom>
          <a:noFill/>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75000"/>
            </a:srgbClr>
          </a:solidFill>
        </p:spPr>
      </p:sp>
      <p:sp>
        <p:nvSpPr>
          <p:cNvPr id="4" name="Text 1"/>
          <p:cNvSpPr/>
          <p:nvPr/>
        </p:nvSpPr>
        <p:spPr>
          <a:xfrm>
            <a:off x="2115026" y="603409"/>
            <a:ext cx="5473779" cy="684133"/>
          </a:xfrm>
          <a:prstGeom prst="rect">
            <a:avLst/>
          </a:prstGeom>
          <a:noFill/>
        </p:spPr>
        <p:txBody>
          <a:bodyPr wrap="none" rtlCol="0" anchor="t"/>
          <a:lstStyle/>
          <a:p>
            <a:pPr marL="0" indent="0">
              <a:lnSpc>
                <a:spcPts val="5390"/>
              </a:lnSpc>
              <a:buNone/>
            </a:pPr>
            <a:endParaRPr lang="en-US" sz="4310" dirty="0"/>
          </a:p>
        </p:txBody>
      </p:sp>
      <p:sp>
        <p:nvSpPr>
          <p:cNvPr id="6" name="Text 2"/>
          <p:cNvSpPr/>
          <p:nvPr/>
        </p:nvSpPr>
        <p:spPr>
          <a:xfrm>
            <a:off x="2115026" y="7297698"/>
            <a:ext cx="10400348" cy="328374"/>
          </a:xfrm>
          <a:prstGeom prst="rect">
            <a:avLst/>
          </a:prstGeom>
          <a:noFill/>
        </p:spPr>
        <p:txBody>
          <a:bodyPr wrap="none" rtlCol="0" anchor="t"/>
          <a:lstStyle/>
          <a:p>
            <a:pPr marL="0" indent="0">
              <a:lnSpc>
                <a:spcPts val="2585"/>
              </a:lnSpc>
              <a:buNone/>
            </a:pPr>
            <a:endParaRPr lang="en-US" sz="1725" dirty="0"/>
          </a:p>
        </p:txBody>
      </p:sp>
      <p:sp>
        <p:nvSpPr>
          <p:cNvPr id="8" name="Text 1"/>
          <p:cNvSpPr/>
          <p:nvPr>
            <p:custDataLst>
              <p:tags r:id="rId2"/>
            </p:custDataLst>
          </p:nvPr>
        </p:nvSpPr>
        <p:spPr>
          <a:xfrm>
            <a:off x="983615" y="318770"/>
            <a:ext cx="6609080" cy="743585"/>
          </a:xfrm>
          <a:prstGeom prst="rect">
            <a:avLst/>
          </a:prstGeom>
          <a:noFill/>
        </p:spPr>
        <p:txBody>
          <a:bodyPr wrap="none" rtlCol="0" anchor="t"/>
          <a:p>
            <a:pPr marL="0" indent="0">
              <a:lnSpc>
                <a:spcPts val="5470"/>
              </a:lnSpc>
              <a:buNone/>
            </a:pPr>
            <a:r>
              <a:rPr lang="en-US" sz="4375" dirty="0">
                <a:solidFill>
                  <a:srgbClr val="FFFFFF"/>
                </a:solidFill>
                <a:latin typeface="Roboto" pitchFamily="34" charset="0"/>
                <a:ea typeface="Roboto" pitchFamily="34" charset="-122"/>
                <a:cs typeface="Roboto" pitchFamily="34" charset="-120"/>
              </a:rPr>
              <a:t>DATA VISUALIZATION IN POWER BI</a:t>
            </a:r>
            <a:endParaRPr lang="en-US" sz="4375" dirty="0"/>
          </a:p>
        </p:txBody>
      </p:sp>
      <p:pic>
        <p:nvPicPr>
          <p:cNvPr id="7" name="Picture" title="This slide contains the following visuals: shape ,shape ,textbox ,shape ,shape ,Total Charge  ,Trend over charge over time ,shape ,Actual oxygen content ,Trend of 02ACT over time ,shape ,Total Lime QTY ,Trend lime QTY over Time ,textbox ,image ,textbox ,slicer ,shape ,shape ,textbox ,slicer ,textbox ,slicer ,shape ,shape ,clusteredColumnChart ,KMF PER TON/MIN by SECTION IC ,shape ,shape ,shape ,Menu ,textbox ,Total Lime Quantity by Section ,Production by Grade ,slicer ,textbox ,areaChart ,textbox ,textbox ,scatterChart. Please refer to the notes on this slide for details">
            <a:hlinkClick r:id="rId3"/>
          </p:cNvPr>
          <p:cNvPicPr>
            <a:picLocks noChangeAspect="1"/>
          </p:cNvPicPr>
          <p:nvPr>
            <p:custDataLst>
              <p:tags r:id="rId4"/>
            </p:custDataLst>
          </p:nvPr>
        </p:nvPicPr>
        <p:blipFill>
          <a:blip r:embed="rId5"/>
          <a:stretch>
            <a:fillRect/>
          </a:stretch>
        </p:blipFill>
        <p:spPr>
          <a:xfrm>
            <a:off x="-10160" y="635"/>
            <a:ext cx="14633575" cy="8232140"/>
          </a:xfrm>
          <a:prstGeom prst="rect">
            <a:avLst/>
          </a:prstGeom>
          <a:noFill/>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75000"/>
            </a:srgbClr>
          </a:solidFill>
        </p:spPr>
      </p:sp>
      <p:sp>
        <p:nvSpPr>
          <p:cNvPr id="4" name="Text 1"/>
          <p:cNvSpPr/>
          <p:nvPr/>
        </p:nvSpPr>
        <p:spPr>
          <a:xfrm>
            <a:off x="2115026" y="603409"/>
            <a:ext cx="5473779" cy="684133"/>
          </a:xfrm>
          <a:prstGeom prst="rect">
            <a:avLst/>
          </a:prstGeom>
          <a:noFill/>
        </p:spPr>
        <p:txBody>
          <a:bodyPr wrap="none" rtlCol="0" anchor="t"/>
          <a:lstStyle/>
          <a:p>
            <a:pPr marL="0" indent="0">
              <a:lnSpc>
                <a:spcPts val="5390"/>
              </a:lnSpc>
              <a:buNone/>
            </a:pPr>
            <a:endParaRPr lang="en-US" sz="4310" dirty="0"/>
          </a:p>
        </p:txBody>
      </p:sp>
      <p:sp>
        <p:nvSpPr>
          <p:cNvPr id="6" name="Text 2"/>
          <p:cNvSpPr/>
          <p:nvPr/>
        </p:nvSpPr>
        <p:spPr>
          <a:xfrm>
            <a:off x="2115026" y="7297698"/>
            <a:ext cx="10400348" cy="328374"/>
          </a:xfrm>
          <a:prstGeom prst="rect">
            <a:avLst/>
          </a:prstGeom>
          <a:noFill/>
        </p:spPr>
        <p:txBody>
          <a:bodyPr wrap="none" rtlCol="0" anchor="t"/>
          <a:lstStyle/>
          <a:p>
            <a:pPr marL="0" indent="0">
              <a:lnSpc>
                <a:spcPts val="2585"/>
              </a:lnSpc>
              <a:buNone/>
            </a:pPr>
            <a:endParaRPr lang="en-US" sz="1725" dirty="0"/>
          </a:p>
        </p:txBody>
      </p:sp>
      <p:sp>
        <p:nvSpPr>
          <p:cNvPr id="8" name="Text 1"/>
          <p:cNvSpPr/>
          <p:nvPr>
            <p:custDataLst>
              <p:tags r:id="rId2"/>
            </p:custDataLst>
          </p:nvPr>
        </p:nvSpPr>
        <p:spPr>
          <a:xfrm>
            <a:off x="983615" y="318770"/>
            <a:ext cx="6609080" cy="743585"/>
          </a:xfrm>
          <a:prstGeom prst="rect">
            <a:avLst/>
          </a:prstGeom>
          <a:noFill/>
        </p:spPr>
        <p:txBody>
          <a:bodyPr wrap="none" rtlCol="0" anchor="t"/>
          <a:p>
            <a:pPr marL="0" indent="0">
              <a:lnSpc>
                <a:spcPts val="5470"/>
              </a:lnSpc>
              <a:buNone/>
            </a:pPr>
            <a:r>
              <a:rPr lang="en-US" sz="4375" dirty="0">
                <a:solidFill>
                  <a:srgbClr val="FFFFFF"/>
                </a:solidFill>
                <a:latin typeface="Roboto" pitchFamily="34" charset="0"/>
                <a:ea typeface="Roboto" pitchFamily="34" charset="-122"/>
                <a:cs typeface="Roboto" pitchFamily="34" charset="-120"/>
              </a:rPr>
              <a:t>DATA VISUALIZATION IN POWER BI</a:t>
            </a:r>
            <a:endParaRPr lang="en-US" sz="4375" dirty="0"/>
          </a:p>
        </p:txBody>
      </p:sp>
      <p:pic>
        <p:nvPicPr>
          <p:cNvPr id="7" name="Picture" title="This slide contains the following visuals: shape ,shape ,textbox ,shape ,shape ,Total Charge  ,Trend of Total Charge over Time ,shape ,SCRAP QTY ,Trend of scrap Qty over Time ,shape ,Total Melt Time ,Trend of Melt Time over Time ,textbox ,image ,textbox ,slicer ,shape ,shape ,lineStackedColumnComboChart ,textbox ,slicer ,textbox ,slicer ,shape ,shape ,Tap Temp By Grade ,clusteredColumnChart ,Electrodes current ,shape ,shape ,shape ,Menu ,textbox ,areaChart ,shape ,Oxygen side measurement ,slicer ,textbox ,barChart. Please refer to the notes on this slide for details">
            <a:hlinkClick r:id="rId3"/>
          </p:cNvPr>
          <p:cNvPicPr>
            <a:picLocks noChangeAspect="1"/>
          </p:cNvPicPr>
          <p:nvPr>
            <p:custDataLst>
              <p:tags r:id="rId4"/>
            </p:custDataLst>
          </p:nvPr>
        </p:nvPicPr>
        <p:blipFill>
          <a:blip r:embed="rId5"/>
          <a:stretch>
            <a:fillRect/>
          </a:stretch>
        </p:blipFill>
        <p:spPr>
          <a:xfrm>
            <a:off x="-20320" y="635"/>
            <a:ext cx="14638655" cy="8228330"/>
          </a:xfrm>
          <a:prstGeom prst="rect">
            <a:avLst/>
          </a:prstGeom>
          <a:noFill/>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75000"/>
            </a:srgbClr>
          </a:solidFill>
        </p:spPr>
      </p:sp>
      <p:sp>
        <p:nvSpPr>
          <p:cNvPr id="4" name="Text 1"/>
          <p:cNvSpPr/>
          <p:nvPr/>
        </p:nvSpPr>
        <p:spPr>
          <a:xfrm>
            <a:off x="2115026" y="603409"/>
            <a:ext cx="5473779" cy="684133"/>
          </a:xfrm>
          <a:prstGeom prst="rect">
            <a:avLst/>
          </a:prstGeom>
          <a:noFill/>
        </p:spPr>
        <p:txBody>
          <a:bodyPr wrap="none" rtlCol="0" anchor="t"/>
          <a:lstStyle/>
          <a:p>
            <a:pPr marL="0" indent="0">
              <a:lnSpc>
                <a:spcPts val="5390"/>
              </a:lnSpc>
              <a:buNone/>
            </a:pPr>
            <a:endParaRPr lang="en-US" sz="4310" dirty="0"/>
          </a:p>
        </p:txBody>
      </p:sp>
      <p:sp>
        <p:nvSpPr>
          <p:cNvPr id="6" name="Text 2"/>
          <p:cNvSpPr/>
          <p:nvPr/>
        </p:nvSpPr>
        <p:spPr>
          <a:xfrm>
            <a:off x="2115026" y="7297698"/>
            <a:ext cx="10400348" cy="328374"/>
          </a:xfrm>
          <a:prstGeom prst="rect">
            <a:avLst/>
          </a:prstGeom>
          <a:noFill/>
        </p:spPr>
        <p:txBody>
          <a:bodyPr wrap="none" rtlCol="0" anchor="t"/>
          <a:lstStyle/>
          <a:p>
            <a:pPr marL="0" indent="0">
              <a:lnSpc>
                <a:spcPts val="2585"/>
              </a:lnSpc>
              <a:buNone/>
            </a:pPr>
            <a:endParaRPr lang="en-US" sz="1725" dirty="0"/>
          </a:p>
        </p:txBody>
      </p:sp>
      <p:sp>
        <p:nvSpPr>
          <p:cNvPr id="8" name="Text 1"/>
          <p:cNvSpPr/>
          <p:nvPr>
            <p:custDataLst>
              <p:tags r:id="rId2"/>
            </p:custDataLst>
          </p:nvPr>
        </p:nvSpPr>
        <p:spPr>
          <a:xfrm>
            <a:off x="983615" y="318770"/>
            <a:ext cx="6609080" cy="743585"/>
          </a:xfrm>
          <a:prstGeom prst="rect">
            <a:avLst/>
          </a:prstGeom>
          <a:noFill/>
        </p:spPr>
        <p:txBody>
          <a:bodyPr wrap="none" rtlCol="0" anchor="t"/>
          <a:p>
            <a:pPr marL="0" indent="0">
              <a:lnSpc>
                <a:spcPts val="5470"/>
              </a:lnSpc>
              <a:buNone/>
            </a:pPr>
            <a:r>
              <a:rPr lang="en-US" sz="4375" dirty="0">
                <a:solidFill>
                  <a:srgbClr val="FFFFFF"/>
                </a:solidFill>
                <a:latin typeface="Roboto" pitchFamily="34" charset="0"/>
                <a:ea typeface="Roboto" pitchFamily="34" charset="-122"/>
                <a:cs typeface="Roboto" pitchFamily="34" charset="-120"/>
              </a:rPr>
              <a:t>DATA VISUALIZATION IN POWER BI</a:t>
            </a:r>
            <a:endParaRPr lang="en-US" sz="4375" dirty="0"/>
          </a:p>
        </p:txBody>
      </p:sp>
      <p:pic>
        <p:nvPicPr>
          <p:cNvPr id="7" name="Picture" title="This slide contains the following visuals: shape ,shape ,textbox ,shape ,shape ,Total Spout  ,Trend of Spout Consumption over Time ,shape ,Total Production ,Trend of Production over Time ,shape ,Average Tapping Temp ,Trend of Tapping Temperature over Time ,textbox ,image ,textbox ,shape ,slicer ,shape ,shape ,Iron tapping weight by Grade ,textbox ,slicer ,shape ,textbox ,slicer ,shape ,shape ,Energy Consumption Per Ton by Grade ,Addition of Materials ,shape ,shape ,shape ,Tapping Temperature by Grade ,Menu ,textbox ,slicer ,textbox ,textbox ,clusteredColumnChart. Please refer to the notes on this slide for details">
            <a:hlinkClick r:id="rId3"/>
          </p:cNvPr>
          <p:cNvPicPr>
            <a:picLocks noChangeAspect="1"/>
          </p:cNvPicPr>
          <p:nvPr>
            <p:custDataLst>
              <p:tags r:id="rId4"/>
            </p:custDataLst>
          </p:nvPr>
        </p:nvPicPr>
        <p:blipFill>
          <a:blip r:embed="rId5"/>
          <a:stretch>
            <a:fillRect/>
          </a:stretch>
        </p:blipFill>
        <p:spPr>
          <a:xfrm>
            <a:off x="-635" y="40640"/>
            <a:ext cx="14561820" cy="8188960"/>
          </a:xfrm>
          <a:prstGeom prst="rect">
            <a:avLst/>
          </a:prstGeom>
          <a:noFill/>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75000"/>
            </a:srgbClr>
          </a:solidFill>
        </p:spPr>
      </p:sp>
      <p:sp>
        <p:nvSpPr>
          <p:cNvPr id="4" name="Text 1"/>
          <p:cNvSpPr/>
          <p:nvPr/>
        </p:nvSpPr>
        <p:spPr>
          <a:xfrm>
            <a:off x="310515" y="298450"/>
            <a:ext cx="13715365" cy="888365"/>
          </a:xfrm>
          <a:prstGeom prst="rect">
            <a:avLst/>
          </a:prstGeom>
          <a:noFill/>
        </p:spPr>
        <p:txBody>
          <a:bodyPr wrap="none" rtlCol="0" anchor="t"/>
          <a:lstStyle/>
          <a:p>
            <a:pPr marL="0" indent="0" algn="l">
              <a:lnSpc>
                <a:spcPts val="5470"/>
              </a:lnSpc>
              <a:buNone/>
            </a:pPr>
            <a:r>
              <a:rPr lang="en-US" sz="4375" dirty="0">
                <a:solidFill>
                  <a:srgbClr val="FFFFFF"/>
                </a:solidFill>
                <a:latin typeface="Roboto" pitchFamily="34" charset="0"/>
                <a:ea typeface="Roboto" pitchFamily="34" charset="-122"/>
                <a:cs typeface="Roboto" pitchFamily="34" charset="-120"/>
              </a:rPr>
              <a:t>DATA VISUALIZATION IN GOOGLE LOOKER STUDIO</a:t>
            </a:r>
            <a:endParaRPr lang="en-US" sz="4375" dirty="0">
              <a:solidFill>
                <a:srgbClr val="FFFFFF"/>
              </a:solidFill>
              <a:latin typeface="Roboto" pitchFamily="34" charset="0"/>
              <a:ea typeface="Roboto" pitchFamily="34" charset="-122"/>
              <a:cs typeface="Roboto" pitchFamily="34" charset="-120"/>
            </a:endParaRPr>
          </a:p>
        </p:txBody>
      </p:sp>
      <p:pic>
        <p:nvPicPr>
          <p:cNvPr id="8" name="Picture 7" descr="Optimizing Steel Manufacturing - Google Chrome 07_17_2024 7_11_25 AM"/>
          <p:cNvPicPr>
            <a:picLocks noChangeAspect="1"/>
          </p:cNvPicPr>
          <p:nvPr/>
        </p:nvPicPr>
        <p:blipFill>
          <a:blip r:embed="rId2"/>
          <a:stretch>
            <a:fillRect/>
          </a:stretch>
        </p:blipFill>
        <p:spPr>
          <a:xfrm>
            <a:off x="355600" y="1185545"/>
            <a:ext cx="13900785" cy="6868795"/>
          </a:xfrm>
          <a:prstGeom prst="rect">
            <a:avLst/>
          </a:prstGeom>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75000"/>
            </a:srgbClr>
          </a:solidFill>
        </p:spPr>
      </p:sp>
      <p:sp>
        <p:nvSpPr>
          <p:cNvPr id="4" name="Text 1"/>
          <p:cNvSpPr/>
          <p:nvPr/>
        </p:nvSpPr>
        <p:spPr>
          <a:xfrm>
            <a:off x="2037993" y="1629251"/>
            <a:ext cx="5554980" cy="694373"/>
          </a:xfrm>
          <a:prstGeom prst="rect">
            <a:avLst/>
          </a:prstGeom>
          <a:noFill/>
        </p:spPr>
        <p:txBody>
          <a:bodyPr wrap="none" rtlCol="0" anchor="t"/>
          <a:lstStyle/>
          <a:p>
            <a:pPr marL="0" indent="0">
              <a:lnSpc>
                <a:spcPts val="5470"/>
              </a:lnSpc>
              <a:buNone/>
            </a:pPr>
            <a:r>
              <a:rPr lang="en-US" sz="4375" dirty="0">
                <a:solidFill>
                  <a:srgbClr val="FFFFFF"/>
                </a:solidFill>
                <a:latin typeface="Roboto" pitchFamily="34" charset="0"/>
                <a:ea typeface="Roboto" pitchFamily="34" charset="-122"/>
                <a:cs typeface="Roboto" pitchFamily="34" charset="-120"/>
              </a:rPr>
              <a:t>DATA VISUALIZATION</a:t>
            </a:r>
            <a:endParaRPr lang="en-US" sz="4375" dirty="0"/>
          </a:p>
        </p:txBody>
      </p:sp>
      <p:sp>
        <p:nvSpPr>
          <p:cNvPr id="5" name="Text 2"/>
          <p:cNvSpPr/>
          <p:nvPr/>
        </p:nvSpPr>
        <p:spPr>
          <a:xfrm>
            <a:off x="2037993" y="2767965"/>
            <a:ext cx="10554414" cy="333256"/>
          </a:xfrm>
          <a:prstGeom prst="rect">
            <a:avLst/>
          </a:prstGeom>
          <a:noFill/>
        </p:spPr>
        <p:txBody>
          <a:bodyPr wrap="none" rtlCol="0" anchor="t"/>
          <a:lstStyle/>
          <a:p>
            <a:pPr marL="0" indent="0">
              <a:lnSpc>
                <a:spcPts val="2625"/>
              </a:lnSpc>
              <a:buNone/>
            </a:pPr>
            <a:r>
              <a:rPr lang="en-US" sz="1750" dirty="0">
                <a:solidFill>
                  <a:srgbClr val="CFD0D8"/>
                </a:solidFill>
                <a:latin typeface="Roboto" pitchFamily="34" charset="0"/>
                <a:ea typeface="Roboto" pitchFamily="34" charset="-122"/>
                <a:cs typeface="Roboto" pitchFamily="34" charset="-120"/>
              </a:rPr>
              <a:t>• In data visualization, various techniques were employed to illustrate insights:</a:t>
            </a:r>
            <a:endParaRPr lang="en-US" sz="1750" dirty="0"/>
          </a:p>
        </p:txBody>
      </p:sp>
      <p:sp>
        <p:nvSpPr>
          <p:cNvPr id="6" name="Text 3"/>
          <p:cNvSpPr/>
          <p:nvPr/>
        </p:nvSpPr>
        <p:spPr>
          <a:xfrm>
            <a:off x="2037993" y="3351133"/>
            <a:ext cx="10554414" cy="333256"/>
          </a:xfrm>
          <a:prstGeom prst="rect">
            <a:avLst/>
          </a:prstGeom>
          <a:noFill/>
        </p:spPr>
        <p:txBody>
          <a:bodyPr wrap="none" rtlCol="0" anchor="t"/>
          <a:lstStyle/>
          <a:p>
            <a:pPr marL="0" indent="0">
              <a:lnSpc>
                <a:spcPts val="2625"/>
              </a:lnSpc>
              <a:buNone/>
            </a:pPr>
            <a:r>
              <a:rPr lang="en-US" sz="1750" dirty="0">
                <a:solidFill>
                  <a:srgbClr val="CFD0D8"/>
                </a:solidFill>
                <a:latin typeface="Roboto" pitchFamily="34" charset="0"/>
                <a:ea typeface="Roboto" pitchFamily="34" charset="-122"/>
                <a:cs typeface="Roboto" pitchFamily="34" charset="-120"/>
              </a:rPr>
              <a:t>• </a:t>
            </a:r>
            <a:r>
              <a:rPr lang="en-US" sz="1750" b="1" dirty="0">
                <a:solidFill>
                  <a:srgbClr val="CFD0D8"/>
                </a:solidFill>
                <a:latin typeface="Roboto" pitchFamily="34" charset="0"/>
                <a:ea typeface="Roboto" pitchFamily="34" charset="-122"/>
                <a:cs typeface="Roboto" pitchFamily="34" charset="-120"/>
              </a:rPr>
              <a:t>Stacked Bar Chart: </a:t>
            </a:r>
            <a:r>
              <a:rPr lang="en-US" sz="1750" dirty="0">
                <a:solidFill>
                  <a:srgbClr val="CFD0D8"/>
                </a:solidFill>
                <a:latin typeface="Roboto" pitchFamily="34" charset="0"/>
                <a:ea typeface="Roboto" pitchFamily="34" charset="-122"/>
                <a:cs typeface="Roboto" pitchFamily="34" charset="-120"/>
              </a:rPr>
              <a:t>Highlighting material movement patterns.</a:t>
            </a:r>
            <a:endParaRPr lang="en-US" sz="1750" dirty="0"/>
          </a:p>
        </p:txBody>
      </p:sp>
      <p:sp>
        <p:nvSpPr>
          <p:cNvPr id="7" name="Text 4"/>
          <p:cNvSpPr/>
          <p:nvPr/>
        </p:nvSpPr>
        <p:spPr>
          <a:xfrm>
            <a:off x="2037993" y="3934301"/>
            <a:ext cx="10554414" cy="333256"/>
          </a:xfrm>
          <a:prstGeom prst="rect">
            <a:avLst/>
          </a:prstGeom>
          <a:noFill/>
        </p:spPr>
        <p:txBody>
          <a:bodyPr wrap="none" rtlCol="0" anchor="t"/>
          <a:lstStyle/>
          <a:p>
            <a:pPr marL="0" indent="0">
              <a:lnSpc>
                <a:spcPts val="2625"/>
              </a:lnSpc>
              <a:buNone/>
            </a:pPr>
            <a:r>
              <a:rPr lang="en-US" sz="1750" dirty="0">
                <a:solidFill>
                  <a:srgbClr val="CFD0D8"/>
                </a:solidFill>
                <a:latin typeface="Roboto" pitchFamily="34" charset="0"/>
                <a:ea typeface="Roboto" pitchFamily="34" charset="-122"/>
                <a:cs typeface="Roboto" pitchFamily="34" charset="-120"/>
              </a:rPr>
              <a:t>• </a:t>
            </a:r>
            <a:r>
              <a:rPr lang="en-US" sz="1750" b="1" dirty="0">
                <a:solidFill>
                  <a:srgbClr val="CFD0D8"/>
                </a:solidFill>
                <a:latin typeface="Roboto" pitchFamily="34" charset="0"/>
                <a:ea typeface="Roboto" pitchFamily="34" charset="-122"/>
                <a:cs typeface="Roboto" pitchFamily="34" charset="-120"/>
              </a:rPr>
              <a:t>Line Chart : </a:t>
            </a:r>
            <a:r>
              <a:rPr lang="en-US" sz="1750" dirty="0">
                <a:solidFill>
                  <a:srgbClr val="CFD0D8"/>
                </a:solidFill>
                <a:latin typeface="Roboto" pitchFamily="34" charset="0"/>
                <a:ea typeface="Roboto" pitchFamily="34" charset="-122"/>
                <a:cs typeface="Roboto" pitchFamily="34" charset="-120"/>
              </a:rPr>
              <a:t>Tracking amount variations over time.</a:t>
            </a:r>
            <a:endParaRPr lang="en-US" sz="1750" dirty="0"/>
          </a:p>
        </p:txBody>
      </p:sp>
      <p:sp>
        <p:nvSpPr>
          <p:cNvPr id="8" name="Text 5"/>
          <p:cNvSpPr/>
          <p:nvPr/>
        </p:nvSpPr>
        <p:spPr>
          <a:xfrm>
            <a:off x="2037993" y="4517469"/>
            <a:ext cx="10554414" cy="333256"/>
          </a:xfrm>
          <a:prstGeom prst="rect">
            <a:avLst/>
          </a:prstGeom>
          <a:noFill/>
        </p:spPr>
        <p:txBody>
          <a:bodyPr wrap="none" rtlCol="0" anchor="t"/>
          <a:lstStyle/>
          <a:p>
            <a:pPr marL="0" indent="0">
              <a:lnSpc>
                <a:spcPts val="2625"/>
              </a:lnSpc>
              <a:buNone/>
            </a:pPr>
            <a:r>
              <a:rPr lang="en-US" sz="1750" dirty="0">
                <a:solidFill>
                  <a:srgbClr val="CFD0D8"/>
                </a:solidFill>
                <a:latin typeface="Roboto" pitchFamily="34" charset="0"/>
                <a:ea typeface="Roboto" pitchFamily="34" charset="-122"/>
                <a:cs typeface="Roboto" pitchFamily="34" charset="-120"/>
              </a:rPr>
              <a:t>• </a:t>
            </a:r>
            <a:r>
              <a:rPr lang="en-US" sz="1750" b="1" dirty="0">
                <a:solidFill>
                  <a:srgbClr val="CFD0D8"/>
                </a:solidFill>
                <a:latin typeface="Roboto" pitchFamily="34" charset="0"/>
                <a:ea typeface="Roboto" pitchFamily="34" charset="-122"/>
                <a:cs typeface="Roboto" pitchFamily="34" charset="-120"/>
              </a:rPr>
              <a:t>Pie Chart : </a:t>
            </a:r>
            <a:r>
              <a:rPr lang="en-US" sz="1750" dirty="0">
                <a:solidFill>
                  <a:srgbClr val="CFD0D8"/>
                </a:solidFill>
                <a:latin typeface="Roboto" pitchFamily="34" charset="0"/>
                <a:ea typeface="Roboto" pitchFamily="34" charset="-122"/>
                <a:cs typeface="Roboto" pitchFamily="34" charset="-120"/>
              </a:rPr>
              <a:t>Visualizing material distribution across locations.</a:t>
            </a:r>
            <a:endParaRPr lang="en-US" sz="1750" dirty="0"/>
          </a:p>
        </p:txBody>
      </p:sp>
      <p:sp>
        <p:nvSpPr>
          <p:cNvPr id="9" name="Text 6"/>
          <p:cNvSpPr/>
          <p:nvPr/>
        </p:nvSpPr>
        <p:spPr>
          <a:xfrm>
            <a:off x="2037993" y="5100638"/>
            <a:ext cx="10554414" cy="333256"/>
          </a:xfrm>
          <a:prstGeom prst="rect">
            <a:avLst/>
          </a:prstGeom>
          <a:noFill/>
        </p:spPr>
        <p:txBody>
          <a:bodyPr wrap="none" rtlCol="0" anchor="t"/>
          <a:lstStyle/>
          <a:p>
            <a:pPr marL="0" indent="0">
              <a:lnSpc>
                <a:spcPts val="2625"/>
              </a:lnSpc>
              <a:buNone/>
            </a:pPr>
            <a:r>
              <a:rPr lang="en-US" sz="1750" dirty="0">
                <a:solidFill>
                  <a:srgbClr val="CFD0D8"/>
                </a:solidFill>
                <a:latin typeface="Roboto" pitchFamily="34" charset="0"/>
                <a:ea typeface="Roboto" pitchFamily="34" charset="-122"/>
                <a:cs typeface="Roboto" pitchFamily="34" charset="-120"/>
              </a:rPr>
              <a:t>• </a:t>
            </a:r>
            <a:r>
              <a:rPr lang="en-US" sz="1750" b="1" dirty="0">
                <a:solidFill>
                  <a:srgbClr val="CFD0D8"/>
                </a:solidFill>
                <a:latin typeface="Roboto" pitchFamily="34" charset="0"/>
                <a:ea typeface="Roboto" pitchFamily="34" charset="-122"/>
                <a:cs typeface="Roboto" pitchFamily="34" charset="-120"/>
              </a:rPr>
              <a:t>Clustered Column Chart : </a:t>
            </a:r>
            <a:r>
              <a:rPr lang="en-US" sz="1750" dirty="0">
                <a:solidFill>
                  <a:srgbClr val="CFD0D8"/>
                </a:solidFill>
                <a:latin typeface="Roboto" pitchFamily="34" charset="0"/>
                <a:ea typeface="Roboto" pitchFamily="34" charset="-122"/>
                <a:cs typeface="Roboto" pitchFamily="34" charset="-120"/>
              </a:rPr>
              <a:t>Comparing material types based on amount.</a:t>
            </a:r>
            <a:endParaRPr lang="en-US" sz="1750" dirty="0"/>
          </a:p>
        </p:txBody>
      </p:sp>
      <p:sp>
        <p:nvSpPr>
          <p:cNvPr id="10" name="Text 7"/>
          <p:cNvSpPr/>
          <p:nvPr/>
        </p:nvSpPr>
        <p:spPr>
          <a:xfrm>
            <a:off x="2037993" y="5683806"/>
            <a:ext cx="10554414" cy="333256"/>
          </a:xfrm>
          <a:prstGeom prst="rect">
            <a:avLst/>
          </a:prstGeom>
          <a:noFill/>
        </p:spPr>
        <p:txBody>
          <a:bodyPr wrap="none" rtlCol="0" anchor="t"/>
          <a:lstStyle/>
          <a:p>
            <a:pPr marL="0" indent="0">
              <a:lnSpc>
                <a:spcPts val="2625"/>
              </a:lnSpc>
              <a:buNone/>
            </a:pPr>
            <a:r>
              <a:rPr lang="en-US" sz="1750" dirty="0">
                <a:solidFill>
                  <a:srgbClr val="CFD0D8"/>
                </a:solidFill>
                <a:latin typeface="Roboto" pitchFamily="34" charset="0"/>
                <a:ea typeface="Roboto" pitchFamily="34" charset="-122"/>
                <a:cs typeface="Roboto" pitchFamily="34" charset="-120"/>
              </a:rPr>
              <a:t>• </a:t>
            </a:r>
            <a:r>
              <a:rPr lang="en-US" sz="1750" b="1" dirty="0">
                <a:solidFill>
                  <a:srgbClr val="CFD0D8"/>
                </a:solidFill>
                <a:latin typeface="Roboto" pitchFamily="34" charset="0"/>
                <a:ea typeface="Roboto" pitchFamily="34" charset="-122"/>
                <a:cs typeface="Roboto" pitchFamily="34" charset="-120"/>
              </a:rPr>
              <a:t>Stacked Column Chart : </a:t>
            </a:r>
            <a:r>
              <a:rPr lang="en-US" sz="1750" dirty="0">
                <a:solidFill>
                  <a:srgbClr val="CFD0D8"/>
                </a:solidFill>
                <a:latin typeface="Roboto" pitchFamily="34" charset="0"/>
                <a:ea typeface="Roboto" pitchFamily="34" charset="-122"/>
                <a:cs typeface="Roboto" pitchFamily="34" charset="-120"/>
              </a:rPr>
              <a:t>Analyzing material quantities per vendor.</a:t>
            </a:r>
            <a:endParaRPr lang="en-US" sz="1750" dirty="0"/>
          </a:p>
        </p:txBody>
      </p:sp>
      <p:sp>
        <p:nvSpPr>
          <p:cNvPr id="11" name="Text 8"/>
          <p:cNvSpPr/>
          <p:nvPr/>
        </p:nvSpPr>
        <p:spPr>
          <a:xfrm>
            <a:off x="2037993" y="6266974"/>
            <a:ext cx="10554414" cy="333256"/>
          </a:xfrm>
          <a:prstGeom prst="rect">
            <a:avLst/>
          </a:prstGeom>
          <a:noFill/>
        </p:spPr>
        <p:txBody>
          <a:bodyPr wrap="none" rtlCol="0" anchor="t"/>
          <a:lstStyle/>
          <a:p>
            <a:pPr marL="0" indent="0">
              <a:lnSpc>
                <a:spcPts val="2625"/>
              </a:lnSpc>
              <a:buNone/>
            </a:pPr>
            <a:r>
              <a:rPr lang="en-US" sz="1750" dirty="0">
                <a:solidFill>
                  <a:srgbClr val="CFD0D8"/>
                </a:solidFill>
                <a:latin typeface="Roboto" pitchFamily="34" charset="0"/>
                <a:ea typeface="Roboto" pitchFamily="34" charset="-122"/>
                <a:cs typeface="Roboto" pitchFamily="34" charset="-120"/>
              </a:rPr>
              <a:t>• </a:t>
            </a:r>
            <a:r>
              <a:rPr lang="en-US" sz="1750" b="1" dirty="0">
                <a:solidFill>
                  <a:srgbClr val="CFD0D8"/>
                </a:solidFill>
                <a:latin typeface="Roboto" pitchFamily="34" charset="0"/>
                <a:ea typeface="Roboto" pitchFamily="34" charset="-122"/>
                <a:cs typeface="Roboto" pitchFamily="34" charset="-120"/>
              </a:rPr>
              <a:t>Matrix Table : </a:t>
            </a:r>
            <a:r>
              <a:rPr lang="en-US" sz="1750" dirty="0">
                <a:solidFill>
                  <a:srgbClr val="CFD0D8"/>
                </a:solidFill>
                <a:latin typeface="Roboto" pitchFamily="34" charset="0"/>
                <a:ea typeface="Roboto" pitchFamily="34" charset="-122"/>
                <a:cs typeface="Roboto" pitchFamily="34" charset="-120"/>
              </a:rPr>
              <a:t>Detailed transactional information for materials.</a:t>
            </a:r>
            <a:endParaRPr lang="en-US" sz="1750"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75000"/>
            </a:srgbClr>
          </a:solidFill>
        </p:spPr>
      </p:sp>
      <p:sp>
        <p:nvSpPr>
          <p:cNvPr id="4" name="Text 1"/>
          <p:cNvSpPr/>
          <p:nvPr/>
        </p:nvSpPr>
        <p:spPr>
          <a:xfrm>
            <a:off x="2037993" y="2712244"/>
            <a:ext cx="5554980" cy="694373"/>
          </a:xfrm>
          <a:prstGeom prst="rect">
            <a:avLst/>
          </a:prstGeom>
          <a:noFill/>
        </p:spPr>
        <p:txBody>
          <a:bodyPr wrap="none" rtlCol="0" anchor="t"/>
          <a:lstStyle/>
          <a:p>
            <a:pPr marL="0" indent="0">
              <a:lnSpc>
                <a:spcPts val="5470"/>
              </a:lnSpc>
              <a:buNone/>
            </a:pPr>
            <a:r>
              <a:rPr lang="en-US" sz="4375" dirty="0">
                <a:solidFill>
                  <a:srgbClr val="FFFFFF"/>
                </a:solidFill>
                <a:latin typeface="Roboto" pitchFamily="34" charset="0"/>
                <a:ea typeface="Roboto" pitchFamily="34" charset="-122"/>
                <a:cs typeface="Roboto" pitchFamily="34" charset="-120"/>
              </a:rPr>
              <a:t>FUTURE SCOPE</a:t>
            </a:r>
            <a:endParaRPr lang="en-US" sz="4375" dirty="0"/>
          </a:p>
        </p:txBody>
      </p:sp>
      <p:sp>
        <p:nvSpPr>
          <p:cNvPr id="5" name="Text 2"/>
          <p:cNvSpPr/>
          <p:nvPr/>
        </p:nvSpPr>
        <p:spPr>
          <a:xfrm>
            <a:off x="2037993" y="3850958"/>
            <a:ext cx="10554414" cy="1666280"/>
          </a:xfrm>
          <a:prstGeom prst="rect">
            <a:avLst/>
          </a:prstGeom>
          <a:noFill/>
        </p:spPr>
        <p:txBody>
          <a:bodyPr wrap="square" rtlCol="0" anchor="t"/>
          <a:lstStyle/>
          <a:p>
            <a:pPr marL="0" indent="0">
              <a:lnSpc>
                <a:spcPts val="2625"/>
              </a:lnSpc>
              <a:buNone/>
            </a:pPr>
            <a:r>
              <a:rPr lang="en-US" sz="1750" dirty="0">
                <a:solidFill>
                  <a:srgbClr val="CFD0D8"/>
                </a:solidFill>
                <a:latin typeface="Roboto" pitchFamily="34" charset="0"/>
                <a:ea typeface="Roboto" pitchFamily="34" charset="-122"/>
                <a:cs typeface="Roboto" pitchFamily="34" charset="-120"/>
              </a:rPr>
              <a:t>In the future, the company can further enhance its operational efficiency and product quality by integrating advanced data analytics and machine learning algorithms. These technologies can provide deeper insights into the relationships between various parameters such as material mix ratios, power consumption, and production outputs. Predictive analytics can be utilized to anticipate and mitigate issues before they occur, while real-time monitoring and adaptive control systems can ensure optimal performance and minimal variability. Additionally, the adoption of IoT devices for precise measurement and control can further stabilize processes, reduce energy consumption, and improve overall production efficiency</a:t>
            </a:r>
            <a:endParaRPr lang="en-US" sz="1750" dirty="0">
              <a:solidFill>
                <a:srgbClr val="CFD0D8"/>
              </a:solidFill>
              <a:latin typeface="Roboto" pitchFamily="34" charset="0"/>
              <a:ea typeface="Roboto" pitchFamily="34" charset="-122"/>
              <a:cs typeface="Roboto" pitchFamily="34" charset="-120"/>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75000"/>
            </a:srgbClr>
          </a:solidFill>
        </p:spPr>
      </p:sp>
      <p:sp>
        <p:nvSpPr>
          <p:cNvPr id="4" name="Text 1"/>
          <p:cNvSpPr/>
          <p:nvPr/>
        </p:nvSpPr>
        <p:spPr>
          <a:xfrm>
            <a:off x="2037993" y="2878931"/>
            <a:ext cx="5554980" cy="694373"/>
          </a:xfrm>
          <a:prstGeom prst="rect">
            <a:avLst/>
          </a:prstGeom>
          <a:noFill/>
        </p:spPr>
        <p:txBody>
          <a:bodyPr wrap="none" rtlCol="0" anchor="t"/>
          <a:lstStyle/>
          <a:p>
            <a:pPr marL="0" indent="0">
              <a:lnSpc>
                <a:spcPts val="5470"/>
              </a:lnSpc>
              <a:buNone/>
            </a:pPr>
            <a:r>
              <a:rPr lang="en-US" sz="4375" dirty="0">
                <a:solidFill>
                  <a:srgbClr val="FFFFFF"/>
                </a:solidFill>
                <a:latin typeface="Roboto" pitchFamily="34" charset="0"/>
                <a:ea typeface="Roboto" pitchFamily="34" charset="-122"/>
                <a:cs typeface="Roboto" pitchFamily="34" charset="-120"/>
              </a:rPr>
              <a:t>CONCLUSION</a:t>
            </a:r>
            <a:endParaRPr lang="en-US" sz="4375" dirty="0"/>
          </a:p>
        </p:txBody>
      </p:sp>
      <p:sp>
        <p:nvSpPr>
          <p:cNvPr id="5" name="Text 2"/>
          <p:cNvSpPr/>
          <p:nvPr/>
        </p:nvSpPr>
        <p:spPr>
          <a:xfrm>
            <a:off x="2037993" y="4017645"/>
            <a:ext cx="10554414" cy="1333024"/>
          </a:xfrm>
          <a:prstGeom prst="rect">
            <a:avLst/>
          </a:prstGeom>
          <a:noFill/>
        </p:spPr>
        <p:txBody>
          <a:bodyPr wrap="square" rtlCol="0" anchor="t"/>
          <a:lstStyle/>
          <a:p>
            <a:pPr marL="0" indent="0">
              <a:lnSpc>
                <a:spcPts val="2625"/>
              </a:lnSpc>
              <a:buNone/>
            </a:pPr>
            <a:r>
              <a:rPr lang="en-US" sz="1750" dirty="0">
                <a:solidFill>
                  <a:srgbClr val="CFD0D8"/>
                </a:solidFill>
                <a:latin typeface="Roboto" pitchFamily="34" charset="0"/>
                <a:ea typeface="Roboto" pitchFamily="34" charset="-122"/>
                <a:cs typeface="Roboto" pitchFamily="34" charset="-120"/>
              </a:rPr>
              <a:t>By focusing on stabilizing material mix ratios, optimizing power consumption, improving process controls, and tightening quality parameters, the company can achieve significant gains in efficiency, cost savings, and product consistency. Implementing these strategies will not only enhance the current production processes but also lay a strong foundation for future advancements. This holistic approach ensures that the company remains competitive, sustainable, and capable of meeting market demands with high-quality products.</a:t>
            </a:r>
            <a:endParaRPr lang="en-US" sz="1750" dirty="0">
              <a:solidFill>
                <a:srgbClr val="CFD0D8"/>
              </a:solidFill>
              <a:latin typeface="Roboto" pitchFamily="34" charset="0"/>
              <a:ea typeface="Roboto" pitchFamily="34" charset="-122"/>
              <a:cs typeface="Roboto" pitchFamily="34" charset="-120"/>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75000"/>
            </a:srgbClr>
          </a:solidFill>
        </p:spPr>
      </p:sp>
      <p:sp>
        <p:nvSpPr>
          <p:cNvPr id="4" name="Text 1"/>
          <p:cNvSpPr/>
          <p:nvPr/>
        </p:nvSpPr>
        <p:spPr>
          <a:xfrm>
            <a:off x="4537710" y="3767614"/>
            <a:ext cx="5554980" cy="694373"/>
          </a:xfrm>
          <a:prstGeom prst="rect">
            <a:avLst/>
          </a:prstGeom>
          <a:noFill/>
        </p:spPr>
        <p:txBody>
          <a:bodyPr wrap="none" rtlCol="0" anchor="t"/>
          <a:lstStyle/>
          <a:p>
            <a:pPr marL="0" indent="0" algn="ctr">
              <a:lnSpc>
                <a:spcPts val="5470"/>
              </a:lnSpc>
              <a:buNone/>
            </a:pPr>
            <a:r>
              <a:rPr lang="en-US" sz="4375" dirty="0">
                <a:solidFill>
                  <a:srgbClr val="FFFFFF"/>
                </a:solidFill>
                <a:latin typeface="Roboto" pitchFamily="34" charset="0"/>
                <a:ea typeface="Roboto" pitchFamily="34" charset="-122"/>
                <a:cs typeface="Roboto" pitchFamily="34" charset="-120"/>
              </a:rPr>
              <a:t>THANK YOU</a:t>
            </a:r>
            <a:endParaRPr lang="en-US" sz="4375"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75000"/>
            </a:srgbClr>
          </a:solidFill>
        </p:spPr>
      </p:sp>
      <p:sp>
        <p:nvSpPr>
          <p:cNvPr id="4" name="Text 1"/>
          <p:cNvSpPr/>
          <p:nvPr/>
        </p:nvSpPr>
        <p:spPr>
          <a:xfrm>
            <a:off x="2037993" y="1812488"/>
            <a:ext cx="5554980" cy="694373"/>
          </a:xfrm>
          <a:prstGeom prst="rect">
            <a:avLst/>
          </a:prstGeom>
          <a:noFill/>
        </p:spPr>
        <p:txBody>
          <a:bodyPr wrap="none" rtlCol="0" anchor="t"/>
          <a:lstStyle/>
          <a:p>
            <a:pPr marL="0" indent="0">
              <a:lnSpc>
                <a:spcPts val="5470"/>
              </a:lnSpc>
              <a:buNone/>
            </a:pPr>
            <a:r>
              <a:rPr lang="en-US" sz="4375" b="1" dirty="0">
                <a:solidFill>
                  <a:srgbClr val="FFFFFF"/>
                </a:solidFill>
                <a:latin typeface="Roboto" pitchFamily="34" charset="0"/>
                <a:ea typeface="Roboto" pitchFamily="34" charset="-122"/>
                <a:cs typeface="Roboto" pitchFamily="34" charset="-120"/>
              </a:rPr>
              <a:t>INTRODUCTION</a:t>
            </a:r>
            <a:endParaRPr lang="en-US" sz="4375" dirty="0"/>
          </a:p>
        </p:txBody>
      </p:sp>
      <p:sp>
        <p:nvSpPr>
          <p:cNvPr id="5" name="Shape 2"/>
          <p:cNvSpPr/>
          <p:nvPr/>
        </p:nvSpPr>
        <p:spPr>
          <a:xfrm>
            <a:off x="2037993" y="3017758"/>
            <a:ext cx="222171" cy="222171"/>
          </a:xfrm>
          <a:prstGeom prst="roundRect">
            <a:avLst>
              <a:gd name="adj" fmla="val 45006"/>
            </a:avLst>
          </a:prstGeom>
          <a:noFill/>
          <a:ln w="22860">
            <a:solidFill>
              <a:srgbClr val="5A6ED8"/>
            </a:solidFill>
            <a:prstDash val="solid"/>
          </a:ln>
        </p:spPr>
      </p:sp>
      <p:sp>
        <p:nvSpPr>
          <p:cNvPr id="6" name="Text 3"/>
          <p:cNvSpPr/>
          <p:nvPr/>
        </p:nvSpPr>
        <p:spPr>
          <a:xfrm>
            <a:off x="2393394" y="2951202"/>
            <a:ext cx="10199013" cy="333256"/>
          </a:xfrm>
          <a:prstGeom prst="rect">
            <a:avLst/>
          </a:prstGeom>
          <a:noFill/>
        </p:spPr>
        <p:txBody>
          <a:bodyPr wrap="none" rtlCol="0" anchor="t"/>
          <a:lstStyle/>
          <a:p>
            <a:pPr marL="0" indent="0" algn="l">
              <a:lnSpc>
                <a:spcPts val="2625"/>
              </a:lnSpc>
              <a:buNone/>
            </a:pPr>
            <a:r>
              <a:rPr lang="en-US" sz="1750" b="1" dirty="0">
                <a:solidFill>
                  <a:srgbClr val="CFD0D8"/>
                </a:solidFill>
                <a:latin typeface="Roboto" pitchFamily="34" charset="0"/>
                <a:ea typeface="Roboto" pitchFamily="34" charset="-122"/>
                <a:cs typeface="Roboto" pitchFamily="34" charset="-120"/>
              </a:rPr>
              <a:t>Industry Context:</a:t>
            </a:r>
            <a:r>
              <a:rPr lang="en-US" sz="1750" dirty="0">
                <a:solidFill>
                  <a:srgbClr val="CFD0D8"/>
                </a:solidFill>
                <a:latin typeface="Roboto" pitchFamily="34" charset="0"/>
                <a:ea typeface="Roboto" pitchFamily="34" charset="-122"/>
                <a:cs typeface="Roboto" pitchFamily="34" charset="-120"/>
              </a:rPr>
              <a:t> Steel manufacturing is critical to various sectors, but faces challenges in maintaining efficiency and quality</a:t>
            </a:r>
            <a:endParaRPr lang="en-US" sz="1750" dirty="0">
              <a:solidFill>
                <a:srgbClr val="CFD0D8"/>
              </a:solidFill>
              <a:latin typeface="Roboto" pitchFamily="34" charset="0"/>
              <a:ea typeface="Roboto" pitchFamily="34" charset="-122"/>
              <a:cs typeface="Roboto" pitchFamily="34" charset="-120"/>
            </a:endParaRPr>
          </a:p>
        </p:txBody>
      </p:sp>
      <p:sp>
        <p:nvSpPr>
          <p:cNvPr id="7" name="Shape 4"/>
          <p:cNvSpPr/>
          <p:nvPr/>
        </p:nvSpPr>
        <p:spPr>
          <a:xfrm>
            <a:off x="2037993" y="3428762"/>
            <a:ext cx="222171" cy="222171"/>
          </a:xfrm>
          <a:prstGeom prst="roundRect">
            <a:avLst>
              <a:gd name="adj" fmla="val 45006"/>
            </a:avLst>
          </a:prstGeom>
          <a:noFill/>
          <a:ln w="22860">
            <a:solidFill>
              <a:srgbClr val="5A6ED8"/>
            </a:solidFill>
            <a:prstDash val="solid"/>
          </a:ln>
        </p:spPr>
      </p:sp>
      <p:sp>
        <p:nvSpPr>
          <p:cNvPr id="8" name="Text 5"/>
          <p:cNvSpPr/>
          <p:nvPr/>
        </p:nvSpPr>
        <p:spPr>
          <a:xfrm>
            <a:off x="2393394" y="3362206"/>
            <a:ext cx="10199013" cy="666512"/>
          </a:xfrm>
          <a:prstGeom prst="rect">
            <a:avLst/>
          </a:prstGeom>
          <a:noFill/>
        </p:spPr>
        <p:txBody>
          <a:bodyPr wrap="square" rtlCol="0" anchor="t"/>
          <a:lstStyle/>
          <a:p>
            <a:pPr marL="0" indent="0" algn="l">
              <a:lnSpc>
                <a:spcPts val="2625"/>
              </a:lnSpc>
              <a:buNone/>
            </a:pPr>
            <a:r>
              <a:rPr lang="en-US" sz="1750" b="1" dirty="0">
                <a:solidFill>
                  <a:srgbClr val="CFD0D8"/>
                </a:solidFill>
                <a:latin typeface="Roboto" pitchFamily="34" charset="0"/>
                <a:ea typeface="Roboto" pitchFamily="34" charset="-122"/>
                <a:cs typeface="Roboto" pitchFamily="34" charset="-120"/>
              </a:rPr>
              <a:t>Company Overview:</a:t>
            </a:r>
            <a:r>
              <a:rPr lang="en-US" sz="1750" dirty="0">
                <a:solidFill>
                  <a:srgbClr val="CFD0D8"/>
                </a:solidFill>
                <a:latin typeface="Roboto" pitchFamily="34" charset="0"/>
                <a:ea typeface="Roboto" pitchFamily="34" charset="-122"/>
                <a:cs typeface="Roboto" pitchFamily="34" charset="-120"/>
              </a:rPr>
              <a:t> The leading steel manufacturer in focus has a reputation for high-quality products but struggles with operational inefficiencies.</a:t>
            </a:r>
            <a:endParaRPr lang="en-US" sz="1750" dirty="0">
              <a:solidFill>
                <a:srgbClr val="CFD0D8"/>
              </a:solidFill>
              <a:latin typeface="Roboto" pitchFamily="34" charset="0"/>
              <a:ea typeface="Roboto" pitchFamily="34" charset="-122"/>
              <a:cs typeface="Roboto" pitchFamily="34" charset="-120"/>
            </a:endParaRPr>
          </a:p>
        </p:txBody>
      </p:sp>
      <p:sp>
        <p:nvSpPr>
          <p:cNvPr id="9" name="Shape 6"/>
          <p:cNvSpPr/>
          <p:nvPr/>
        </p:nvSpPr>
        <p:spPr>
          <a:xfrm>
            <a:off x="2037993" y="4173022"/>
            <a:ext cx="222171" cy="222171"/>
          </a:xfrm>
          <a:prstGeom prst="roundRect">
            <a:avLst>
              <a:gd name="adj" fmla="val 45006"/>
            </a:avLst>
          </a:prstGeom>
          <a:noFill/>
          <a:ln w="22860">
            <a:solidFill>
              <a:srgbClr val="5A6ED8"/>
            </a:solidFill>
            <a:prstDash val="solid"/>
          </a:ln>
        </p:spPr>
      </p:sp>
      <p:sp>
        <p:nvSpPr>
          <p:cNvPr id="10" name="Text 7"/>
          <p:cNvSpPr/>
          <p:nvPr/>
        </p:nvSpPr>
        <p:spPr>
          <a:xfrm>
            <a:off x="2393394" y="4106466"/>
            <a:ext cx="10199013" cy="333256"/>
          </a:xfrm>
          <a:prstGeom prst="rect">
            <a:avLst/>
          </a:prstGeom>
          <a:noFill/>
        </p:spPr>
        <p:txBody>
          <a:bodyPr wrap="none" rtlCol="0" anchor="t"/>
          <a:lstStyle/>
          <a:p>
            <a:pPr marL="0" indent="0" algn="l">
              <a:lnSpc>
                <a:spcPts val="2625"/>
              </a:lnSpc>
              <a:buNone/>
            </a:pPr>
            <a:r>
              <a:rPr lang="en-US" sz="1750" b="1" dirty="0">
                <a:solidFill>
                  <a:srgbClr val="CFD0D8"/>
                </a:solidFill>
                <a:latin typeface="Roboto" pitchFamily="34" charset="0"/>
                <a:ea typeface="Roboto" pitchFamily="34" charset="-122"/>
                <a:cs typeface="Roboto" pitchFamily="34" charset="-120"/>
              </a:rPr>
              <a:t> Current Challenges:</a:t>
            </a:r>
            <a:r>
              <a:rPr lang="en-US" sz="1750" dirty="0">
                <a:solidFill>
                  <a:srgbClr val="CFD0D8"/>
                </a:solidFill>
                <a:latin typeface="Roboto" pitchFamily="34" charset="0"/>
                <a:ea typeface="Roboto" pitchFamily="34" charset="-122"/>
                <a:cs typeface="Roboto" pitchFamily="34" charset="-120"/>
              </a:rPr>
              <a:t> Variability in material mix and power consumption leads to inconsistent product quality and increased costs.</a:t>
            </a:r>
            <a:endParaRPr lang="en-US" sz="1750" dirty="0">
              <a:solidFill>
                <a:srgbClr val="CFD0D8"/>
              </a:solidFill>
              <a:latin typeface="Roboto" pitchFamily="34" charset="0"/>
              <a:ea typeface="Roboto" pitchFamily="34" charset="-122"/>
              <a:cs typeface="Roboto" pitchFamily="34" charset="-120"/>
            </a:endParaRPr>
          </a:p>
        </p:txBody>
      </p:sp>
      <p:sp>
        <p:nvSpPr>
          <p:cNvPr id="11" name="Shape 8"/>
          <p:cNvSpPr/>
          <p:nvPr/>
        </p:nvSpPr>
        <p:spPr>
          <a:xfrm>
            <a:off x="2037993" y="4584025"/>
            <a:ext cx="222171" cy="222171"/>
          </a:xfrm>
          <a:prstGeom prst="roundRect">
            <a:avLst>
              <a:gd name="adj" fmla="val 45006"/>
            </a:avLst>
          </a:prstGeom>
          <a:noFill/>
          <a:ln w="22860">
            <a:solidFill>
              <a:srgbClr val="5A6ED8"/>
            </a:solidFill>
            <a:prstDash val="solid"/>
          </a:ln>
        </p:spPr>
      </p:sp>
      <p:sp>
        <p:nvSpPr>
          <p:cNvPr id="12" name="Text 9"/>
          <p:cNvSpPr/>
          <p:nvPr/>
        </p:nvSpPr>
        <p:spPr>
          <a:xfrm>
            <a:off x="2393394" y="4516834"/>
            <a:ext cx="10199013" cy="333256"/>
          </a:xfrm>
          <a:prstGeom prst="rect">
            <a:avLst/>
          </a:prstGeom>
          <a:noFill/>
        </p:spPr>
        <p:txBody>
          <a:bodyPr wrap="none" rtlCol="0" anchor="t"/>
          <a:lstStyle/>
          <a:p>
            <a:pPr marL="0" indent="0" algn="l">
              <a:lnSpc>
                <a:spcPts val="2625"/>
              </a:lnSpc>
              <a:buNone/>
            </a:pPr>
            <a:r>
              <a:rPr lang="en-US" sz="1750" dirty="0">
                <a:solidFill>
                  <a:srgbClr val="CFD0D8"/>
                </a:solidFill>
                <a:latin typeface="Roboto" pitchFamily="34" charset="0"/>
                <a:ea typeface="Roboto" pitchFamily="34" charset="-122"/>
                <a:cs typeface="Roboto" pitchFamily="34" charset="-120"/>
              </a:rPr>
              <a:t> </a:t>
            </a:r>
            <a:r>
              <a:rPr lang="en-US" sz="1750" b="1" dirty="0">
                <a:solidFill>
                  <a:srgbClr val="CFD0D8"/>
                </a:solidFill>
                <a:latin typeface="Roboto" pitchFamily="34" charset="0"/>
                <a:ea typeface="Roboto" pitchFamily="34" charset="-122"/>
                <a:cs typeface="Roboto" pitchFamily="34" charset="-120"/>
              </a:rPr>
              <a:t>Objective:</a:t>
            </a:r>
            <a:r>
              <a:rPr lang="en-US" sz="1750" dirty="0">
                <a:solidFill>
                  <a:srgbClr val="CFD0D8"/>
                </a:solidFill>
                <a:latin typeface="Roboto" pitchFamily="34" charset="0"/>
                <a:ea typeface="Roboto" pitchFamily="34" charset="-122"/>
                <a:cs typeface="Roboto" pitchFamily="34" charset="-120"/>
              </a:rPr>
              <a:t> To optimize charge composition and energy use for better efficiency, cost savings, and consistent product quality.</a:t>
            </a:r>
            <a:endParaRPr lang="en-US" sz="1750" dirty="0">
              <a:solidFill>
                <a:srgbClr val="CFD0D8"/>
              </a:solidFill>
              <a:latin typeface="Roboto" pitchFamily="34" charset="0"/>
              <a:ea typeface="Roboto" pitchFamily="34" charset="-122"/>
              <a:cs typeface="Roboto" pitchFamily="34" charset="-120"/>
            </a:endParaRPr>
          </a:p>
        </p:txBody>
      </p:sp>
      <p:sp>
        <p:nvSpPr>
          <p:cNvPr id="13" name="Shape 10"/>
          <p:cNvSpPr/>
          <p:nvPr/>
        </p:nvSpPr>
        <p:spPr>
          <a:xfrm>
            <a:off x="2037993" y="4995029"/>
            <a:ext cx="222171" cy="222171"/>
          </a:xfrm>
          <a:prstGeom prst="roundRect">
            <a:avLst>
              <a:gd name="adj" fmla="val 45006"/>
            </a:avLst>
          </a:prstGeom>
          <a:noFill/>
          <a:ln w="22860">
            <a:solidFill>
              <a:srgbClr val="5A6ED8"/>
            </a:solidFill>
            <a:prstDash val="solid"/>
          </a:ln>
        </p:spPr>
      </p:sp>
      <p:sp>
        <p:nvSpPr>
          <p:cNvPr id="14" name="Text 11"/>
          <p:cNvSpPr/>
          <p:nvPr/>
        </p:nvSpPr>
        <p:spPr>
          <a:xfrm>
            <a:off x="2393394" y="4928473"/>
            <a:ext cx="10199013" cy="333256"/>
          </a:xfrm>
          <a:prstGeom prst="rect">
            <a:avLst/>
          </a:prstGeom>
          <a:noFill/>
        </p:spPr>
        <p:txBody>
          <a:bodyPr wrap="none" rtlCol="0" anchor="t"/>
          <a:lstStyle/>
          <a:p>
            <a:pPr marL="0" indent="0" algn="l">
              <a:lnSpc>
                <a:spcPts val="2625"/>
              </a:lnSpc>
              <a:buNone/>
            </a:pPr>
            <a:r>
              <a:rPr lang="en-US" sz="1750" b="1" dirty="0">
                <a:solidFill>
                  <a:srgbClr val="CFD0D8"/>
                </a:solidFill>
                <a:latin typeface="Roboto" pitchFamily="34" charset="0"/>
                <a:ea typeface="Roboto" pitchFamily="34" charset="-122"/>
                <a:cs typeface="Roboto" pitchFamily="34" charset="-120"/>
              </a:rPr>
              <a:t>Importance of Optimization: </a:t>
            </a:r>
            <a:r>
              <a:rPr lang="en-US" sz="1750" dirty="0">
                <a:solidFill>
                  <a:srgbClr val="CFD0D8"/>
                </a:solidFill>
                <a:latin typeface="Roboto" pitchFamily="34" charset="0"/>
                <a:ea typeface="Roboto" pitchFamily="34" charset="-122"/>
                <a:cs typeface="Roboto" pitchFamily="34" charset="-120"/>
              </a:rPr>
              <a:t>Enhancing production processes can significantly impact profitability and competitive advantage.</a:t>
            </a:r>
            <a:endParaRPr lang="en-US" sz="1750" dirty="0"/>
          </a:p>
        </p:txBody>
      </p:sp>
      <p:sp>
        <p:nvSpPr>
          <p:cNvPr id="15" name="Shape 12"/>
          <p:cNvSpPr/>
          <p:nvPr/>
        </p:nvSpPr>
        <p:spPr>
          <a:xfrm>
            <a:off x="2037993" y="5406033"/>
            <a:ext cx="222171" cy="222171"/>
          </a:xfrm>
          <a:prstGeom prst="roundRect">
            <a:avLst>
              <a:gd name="adj" fmla="val 45006"/>
            </a:avLst>
          </a:prstGeom>
          <a:noFill/>
          <a:ln w="22860">
            <a:solidFill>
              <a:srgbClr val="5A6ED8"/>
            </a:solidFill>
            <a:prstDash val="solid"/>
          </a:ln>
        </p:spPr>
      </p:sp>
      <p:sp>
        <p:nvSpPr>
          <p:cNvPr id="16" name="Text 13"/>
          <p:cNvSpPr/>
          <p:nvPr/>
        </p:nvSpPr>
        <p:spPr>
          <a:xfrm>
            <a:off x="2393394" y="5339477"/>
            <a:ext cx="10199013" cy="333256"/>
          </a:xfrm>
          <a:prstGeom prst="rect">
            <a:avLst/>
          </a:prstGeom>
          <a:noFill/>
        </p:spPr>
        <p:txBody>
          <a:bodyPr wrap="none" rtlCol="0" anchor="t"/>
          <a:lstStyle/>
          <a:p>
            <a:pPr marL="0" indent="0" algn="l">
              <a:lnSpc>
                <a:spcPts val="2625"/>
              </a:lnSpc>
              <a:buNone/>
            </a:pPr>
            <a:r>
              <a:rPr lang="en-US" sz="1750" b="1" dirty="0">
                <a:solidFill>
                  <a:srgbClr val="CFD0D8"/>
                </a:solidFill>
                <a:latin typeface="Roboto" pitchFamily="34" charset="0"/>
                <a:ea typeface="Roboto" pitchFamily="34" charset="-122"/>
                <a:cs typeface="Roboto" pitchFamily="34" charset="-120"/>
              </a:rPr>
              <a:t>Project Scope: </a:t>
            </a:r>
            <a:r>
              <a:rPr lang="en-US" sz="1750" dirty="0">
                <a:solidFill>
                  <a:srgbClr val="CFD0D8"/>
                </a:solidFill>
                <a:latin typeface="Roboto" pitchFamily="34" charset="0"/>
                <a:ea typeface="Roboto" pitchFamily="34" charset="-122"/>
                <a:cs typeface="Roboto" pitchFamily="34" charset="-120"/>
              </a:rPr>
              <a:t>This initiative targets the manufacturing department, focusing on improving raw material and power usages.</a:t>
            </a:r>
            <a:endParaRPr lang="en-US" sz="1750" dirty="0"/>
          </a:p>
        </p:txBody>
      </p:sp>
      <p:sp>
        <p:nvSpPr>
          <p:cNvPr id="17" name="Shape 14"/>
          <p:cNvSpPr/>
          <p:nvPr/>
        </p:nvSpPr>
        <p:spPr>
          <a:xfrm>
            <a:off x="2037993" y="5817037"/>
            <a:ext cx="222171" cy="222171"/>
          </a:xfrm>
          <a:prstGeom prst="roundRect">
            <a:avLst>
              <a:gd name="adj" fmla="val 45006"/>
            </a:avLst>
          </a:prstGeom>
          <a:noFill/>
          <a:ln w="22860">
            <a:solidFill>
              <a:srgbClr val="5A6ED8"/>
            </a:solidFill>
            <a:prstDash val="solid"/>
          </a:ln>
        </p:spPr>
      </p:sp>
      <p:sp>
        <p:nvSpPr>
          <p:cNvPr id="18" name="Text 15"/>
          <p:cNvSpPr/>
          <p:nvPr/>
        </p:nvSpPr>
        <p:spPr>
          <a:xfrm>
            <a:off x="2393394" y="5750481"/>
            <a:ext cx="10199013" cy="666512"/>
          </a:xfrm>
          <a:prstGeom prst="rect">
            <a:avLst/>
          </a:prstGeom>
          <a:noFill/>
        </p:spPr>
        <p:txBody>
          <a:bodyPr wrap="square" rtlCol="0" anchor="t"/>
          <a:lstStyle/>
          <a:p>
            <a:pPr marL="0" indent="0" algn="l">
              <a:lnSpc>
                <a:spcPts val="2625"/>
              </a:lnSpc>
              <a:buNone/>
            </a:pPr>
            <a:r>
              <a:rPr lang="en-US" sz="1750" b="1" dirty="0">
                <a:solidFill>
                  <a:srgbClr val="CFD0D8"/>
                </a:solidFill>
                <a:latin typeface="Roboto" pitchFamily="34" charset="0"/>
                <a:ea typeface="Roboto" pitchFamily="34" charset="-122"/>
                <a:cs typeface="Roboto" pitchFamily="34" charset="-120"/>
              </a:rPr>
              <a:t> Expected Outcomes:</a:t>
            </a:r>
            <a:r>
              <a:rPr lang="en-US" sz="1750" dirty="0">
                <a:solidFill>
                  <a:srgbClr val="CFD0D8"/>
                </a:solidFill>
                <a:latin typeface="Roboto" pitchFamily="34" charset="0"/>
                <a:ea typeface="Roboto" pitchFamily="34" charset="-122"/>
                <a:cs typeface="Roboto" pitchFamily="34" charset="-120"/>
              </a:rPr>
              <a:t> The project aims to boost production efficiency by 20% and reduce energy consumption by 15%, leading to substantial cost savings</a:t>
            </a:r>
            <a:endParaRPr lang="en-US" sz="1750" dirty="0">
              <a:solidFill>
                <a:srgbClr val="CFD0D8"/>
              </a:solidFill>
              <a:latin typeface="Roboto" pitchFamily="34" charset="0"/>
              <a:ea typeface="Roboto" pitchFamily="34" charset="-122"/>
              <a:cs typeface="Roboto" pitchFamily="34" charset="-12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12700"/>
            <a:ext cx="14630400" cy="8229600"/>
          </a:xfrm>
          <a:prstGeom prst="rect">
            <a:avLst/>
          </a:prstGeom>
          <a:solidFill>
            <a:srgbClr val="000018">
              <a:alpha val="75000"/>
            </a:srgbClr>
          </a:solidFill>
        </p:spPr>
      </p:sp>
      <p:sp>
        <p:nvSpPr>
          <p:cNvPr id="4" name="Text 1"/>
          <p:cNvSpPr/>
          <p:nvPr/>
        </p:nvSpPr>
        <p:spPr>
          <a:xfrm>
            <a:off x="2037993" y="2839998"/>
            <a:ext cx="5554980" cy="694373"/>
          </a:xfrm>
          <a:prstGeom prst="rect">
            <a:avLst/>
          </a:prstGeom>
          <a:noFill/>
        </p:spPr>
        <p:txBody>
          <a:bodyPr wrap="none" rtlCol="0" anchor="t"/>
          <a:lstStyle/>
          <a:p>
            <a:pPr marL="0" indent="0">
              <a:lnSpc>
                <a:spcPts val="5470"/>
              </a:lnSpc>
              <a:buNone/>
            </a:pPr>
            <a:r>
              <a:rPr lang="en-US" sz="4375" b="1" dirty="0">
                <a:solidFill>
                  <a:srgbClr val="FFFFFF"/>
                </a:solidFill>
                <a:latin typeface="Roboto" pitchFamily="34" charset="0"/>
                <a:ea typeface="Roboto" pitchFamily="34" charset="-122"/>
                <a:cs typeface="Roboto" pitchFamily="34" charset="-120"/>
              </a:rPr>
              <a:t>BUSINESS PROBLEM</a:t>
            </a:r>
            <a:endParaRPr lang="en-US" sz="4375" dirty="0"/>
          </a:p>
        </p:txBody>
      </p:sp>
      <p:sp>
        <p:nvSpPr>
          <p:cNvPr id="5" name="Shape 2"/>
          <p:cNvSpPr/>
          <p:nvPr/>
        </p:nvSpPr>
        <p:spPr>
          <a:xfrm>
            <a:off x="2037993" y="4045268"/>
            <a:ext cx="222171" cy="222171"/>
          </a:xfrm>
          <a:prstGeom prst="roundRect">
            <a:avLst>
              <a:gd name="adj" fmla="val 45006"/>
            </a:avLst>
          </a:prstGeom>
          <a:noFill/>
          <a:ln w="22860">
            <a:solidFill>
              <a:srgbClr val="5A6ED8"/>
            </a:solidFill>
            <a:prstDash val="solid"/>
          </a:ln>
        </p:spPr>
      </p:sp>
      <p:sp>
        <p:nvSpPr>
          <p:cNvPr id="6" name="Text 3"/>
          <p:cNvSpPr/>
          <p:nvPr/>
        </p:nvSpPr>
        <p:spPr>
          <a:xfrm>
            <a:off x="2393394" y="3978712"/>
            <a:ext cx="10199013" cy="666512"/>
          </a:xfrm>
          <a:prstGeom prst="rect">
            <a:avLst/>
          </a:prstGeom>
          <a:noFill/>
        </p:spPr>
        <p:txBody>
          <a:bodyPr wrap="square" rtlCol="0" anchor="t"/>
          <a:lstStyle/>
          <a:p>
            <a:pPr marL="0" indent="0" algn="l">
              <a:lnSpc>
                <a:spcPts val="2625"/>
              </a:lnSpc>
              <a:buNone/>
            </a:pPr>
            <a:r>
              <a:rPr lang="en-US" sz="1750" dirty="0">
                <a:solidFill>
                  <a:srgbClr val="CFD0D8"/>
                </a:solidFill>
                <a:latin typeface="Roboto" pitchFamily="34" charset="0"/>
                <a:ea typeface="Roboto" pitchFamily="34" charset="-122"/>
                <a:cs typeface="Roboto" pitchFamily="34" charset="-120"/>
              </a:rPr>
              <a:t>Maximize product quality and production efficiency.</a:t>
            </a:r>
            <a:endParaRPr lang="en-US" sz="1750" dirty="0">
              <a:solidFill>
                <a:srgbClr val="CFD0D8"/>
              </a:solidFill>
              <a:latin typeface="Roboto" pitchFamily="34" charset="0"/>
              <a:ea typeface="Roboto" pitchFamily="34" charset="-122"/>
              <a:cs typeface="Roboto" pitchFamily="34" charset="-120"/>
            </a:endParaRPr>
          </a:p>
        </p:txBody>
      </p:sp>
      <p:sp>
        <p:nvSpPr>
          <p:cNvPr id="7" name="Shape 4"/>
          <p:cNvSpPr/>
          <p:nvPr/>
        </p:nvSpPr>
        <p:spPr>
          <a:xfrm>
            <a:off x="2037993" y="4789527"/>
            <a:ext cx="222171" cy="222171"/>
          </a:xfrm>
          <a:prstGeom prst="roundRect">
            <a:avLst>
              <a:gd name="adj" fmla="val 45006"/>
            </a:avLst>
          </a:prstGeom>
          <a:noFill/>
          <a:ln w="22860">
            <a:solidFill>
              <a:srgbClr val="5A6ED8"/>
            </a:solidFill>
            <a:prstDash val="solid"/>
          </a:ln>
        </p:spPr>
      </p:sp>
      <p:sp>
        <p:nvSpPr>
          <p:cNvPr id="8" name="Text 5"/>
          <p:cNvSpPr/>
          <p:nvPr/>
        </p:nvSpPr>
        <p:spPr>
          <a:xfrm>
            <a:off x="2393394" y="4722971"/>
            <a:ext cx="10199013" cy="666512"/>
          </a:xfrm>
          <a:prstGeom prst="rect">
            <a:avLst/>
          </a:prstGeom>
          <a:noFill/>
        </p:spPr>
        <p:txBody>
          <a:bodyPr wrap="square" rtlCol="0" anchor="t"/>
          <a:lstStyle/>
          <a:p>
            <a:pPr marL="0" indent="0" algn="l">
              <a:lnSpc>
                <a:spcPts val="2625"/>
              </a:lnSpc>
              <a:buNone/>
            </a:pPr>
            <a:r>
              <a:rPr lang="en-US" sz="1750" dirty="0">
                <a:solidFill>
                  <a:srgbClr val="CFD0D8"/>
                </a:solidFill>
                <a:latin typeface="Roboto" pitchFamily="34" charset="0"/>
                <a:ea typeface="Roboto" pitchFamily="34" charset="-122"/>
                <a:cs typeface="Roboto" pitchFamily="34" charset="-120"/>
              </a:rPr>
              <a:t> The company struggles with variability in material mix and power consumption, impacting product quality. Identifying the optimal charge mix and power usage will improve efficiency, reduce costs, and ensure consistent quality..</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75000"/>
            </a:srgbClr>
          </a:solidFill>
        </p:spPr>
      </p:sp>
      <p:sp>
        <p:nvSpPr>
          <p:cNvPr id="4" name="Text 1"/>
          <p:cNvSpPr/>
          <p:nvPr/>
        </p:nvSpPr>
        <p:spPr>
          <a:xfrm>
            <a:off x="2037993" y="2839998"/>
            <a:ext cx="5646539" cy="694373"/>
          </a:xfrm>
          <a:prstGeom prst="rect">
            <a:avLst/>
          </a:prstGeom>
          <a:noFill/>
        </p:spPr>
        <p:txBody>
          <a:bodyPr wrap="none" rtlCol="0" anchor="t"/>
          <a:lstStyle/>
          <a:p>
            <a:pPr marL="0" indent="0">
              <a:lnSpc>
                <a:spcPts val="5470"/>
              </a:lnSpc>
              <a:buNone/>
            </a:pPr>
            <a:r>
              <a:rPr lang="en-US" sz="4375" b="1" dirty="0">
                <a:solidFill>
                  <a:srgbClr val="FFFFFF"/>
                </a:solidFill>
                <a:latin typeface="Roboto" pitchFamily="34" charset="0"/>
                <a:ea typeface="Roboto" pitchFamily="34" charset="-122"/>
                <a:cs typeface="Roboto" pitchFamily="34" charset="-120"/>
              </a:rPr>
              <a:t>BUSINESS OBJECTIVE</a:t>
            </a:r>
            <a:endParaRPr lang="en-US" sz="4375" dirty="0"/>
          </a:p>
        </p:txBody>
      </p:sp>
      <p:sp>
        <p:nvSpPr>
          <p:cNvPr id="5" name="Shape 2"/>
          <p:cNvSpPr/>
          <p:nvPr/>
        </p:nvSpPr>
        <p:spPr>
          <a:xfrm>
            <a:off x="2037993" y="4045268"/>
            <a:ext cx="222171" cy="222171"/>
          </a:xfrm>
          <a:prstGeom prst="roundRect">
            <a:avLst>
              <a:gd name="adj" fmla="val 45006"/>
            </a:avLst>
          </a:prstGeom>
          <a:noFill/>
          <a:ln w="22860">
            <a:solidFill>
              <a:srgbClr val="5A6ED8"/>
            </a:solidFill>
            <a:prstDash val="solid"/>
          </a:ln>
        </p:spPr>
      </p:sp>
      <p:sp>
        <p:nvSpPr>
          <p:cNvPr id="6" name="Text 3"/>
          <p:cNvSpPr/>
          <p:nvPr/>
        </p:nvSpPr>
        <p:spPr>
          <a:xfrm>
            <a:off x="2393394" y="3978712"/>
            <a:ext cx="10199013" cy="333256"/>
          </a:xfrm>
          <a:prstGeom prst="rect">
            <a:avLst/>
          </a:prstGeom>
          <a:noFill/>
        </p:spPr>
        <p:txBody>
          <a:bodyPr wrap="none" rtlCol="0" anchor="t"/>
          <a:lstStyle/>
          <a:p>
            <a:pPr marL="0" indent="0" algn="l">
              <a:lnSpc>
                <a:spcPts val="2625"/>
              </a:lnSpc>
              <a:buNone/>
            </a:pPr>
            <a:r>
              <a:rPr lang="en-US" sz="1750" dirty="0">
                <a:solidFill>
                  <a:srgbClr val="CFD0D8"/>
                </a:solidFill>
                <a:latin typeface="Roboto" pitchFamily="34" charset="0"/>
                <a:ea typeface="Roboto" pitchFamily="34" charset="-122"/>
                <a:cs typeface="Roboto" pitchFamily="34" charset="-120"/>
              </a:rPr>
              <a:t>Minimize power consumption while achieving production targets.</a:t>
            </a:r>
            <a:endParaRPr lang="en-US" sz="1750" dirty="0">
              <a:solidFill>
                <a:srgbClr val="CFD0D8"/>
              </a:solidFill>
              <a:latin typeface="Roboto" pitchFamily="34" charset="0"/>
              <a:ea typeface="Roboto" pitchFamily="34" charset="-122"/>
              <a:cs typeface="Roboto" pitchFamily="34" charset="-120"/>
            </a:endParaRPr>
          </a:p>
        </p:txBody>
      </p:sp>
      <p:sp>
        <p:nvSpPr>
          <p:cNvPr id="7" name="Shape 4"/>
          <p:cNvSpPr/>
          <p:nvPr/>
        </p:nvSpPr>
        <p:spPr>
          <a:xfrm>
            <a:off x="2037993" y="4456271"/>
            <a:ext cx="222171" cy="222171"/>
          </a:xfrm>
          <a:prstGeom prst="roundRect">
            <a:avLst>
              <a:gd name="adj" fmla="val 45006"/>
            </a:avLst>
          </a:prstGeom>
          <a:noFill/>
          <a:ln w="22860">
            <a:solidFill>
              <a:srgbClr val="5A6ED8"/>
            </a:solidFill>
            <a:prstDash val="solid"/>
          </a:ln>
        </p:spPr>
      </p:sp>
      <p:sp>
        <p:nvSpPr>
          <p:cNvPr id="8" name="Text 5"/>
          <p:cNvSpPr/>
          <p:nvPr/>
        </p:nvSpPr>
        <p:spPr>
          <a:xfrm>
            <a:off x="2393394" y="4389715"/>
            <a:ext cx="10199013" cy="999768"/>
          </a:xfrm>
          <a:prstGeom prst="rect">
            <a:avLst/>
          </a:prstGeom>
          <a:noFill/>
        </p:spPr>
        <p:txBody>
          <a:bodyPr wrap="square" rtlCol="0" anchor="t"/>
          <a:lstStyle/>
          <a:p>
            <a:pPr marL="0" indent="0" algn="l">
              <a:lnSpc>
                <a:spcPts val="2625"/>
              </a:lnSpc>
              <a:buNone/>
            </a:pPr>
            <a:r>
              <a:rPr lang="en-US" sz="1750" dirty="0">
                <a:solidFill>
                  <a:srgbClr val="CFD0D8"/>
                </a:solidFill>
                <a:latin typeface="Roboto" pitchFamily="34" charset="0"/>
                <a:ea typeface="Roboto" pitchFamily="34" charset="-122"/>
                <a:cs typeface="Roboto" pitchFamily="34" charset="-120"/>
              </a:rPr>
              <a:t>Maintain quality standards despite changes in material and power usage.</a:t>
            </a:r>
            <a:endParaRPr lang="en-US" sz="1750" dirty="0">
              <a:solidFill>
                <a:srgbClr val="CFD0D8"/>
              </a:solidFill>
              <a:latin typeface="Roboto" pitchFamily="34" charset="0"/>
              <a:ea typeface="Roboto" pitchFamily="34" charset="-122"/>
              <a:cs typeface="Roboto" pitchFamily="34" charset="-12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75000"/>
            </a:srgbClr>
          </a:solidFill>
        </p:spPr>
      </p:sp>
      <p:sp>
        <p:nvSpPr>
          <p:cNvPr id="4" name="Text 1"/>
          <p:cNvSpPr/>
          <p:nvPr/>
        </p:nvSpPr>
        <p:spPr>
          <a:xfrm>
            <a:off x="2037993" y="2504003"/>
            <a:ext cx="5855613" cy="694373"/>
          </a:xfrm>
          <a:prstGeom prst="rect">
            <a:avLst/>
          </a:prstGeom>
          <a:noFill/>
        </p:spPr>
        <p:txBody>
          <a:bodyPr wrap="none" rtlCol="0" anchor="t"/>
          <a:lstStyle/>
          <a:p>
            <a:pPr marL="0" indent="0">
              <a:lnSpc>
                <a:spcPts val="5470"/>
              </a:lnSpc>
              <a:buNone/>
            </a:pPr>
            <a:r>
              <a:rPr lang="en-US" sz="4375" b="1" dirty="0">
                <a:solidFill>
                  <a:srgbClr val="FFFFFF"/>
                </a:solidFill>
                <a:latin typeface="Roboto" pitchFamily="34" charset="0"/>
                <a:ea typeface="Roboto" pitchFamily="34" charset="-122"/>
                <a:cs typeface="Roboto" pitchFamily="34" charset="-120"/>
              </a:rPr>
              <a:t>BUSINESS CONSTRAIN</a:t>
            </a:r>
            <a:endParaRPr lang="en-US" sz="4375" dirty="0"/>
          </a:p>
        </p:txBody>
      </p:sp>
      <p:sp>
        <p:nvSpPr>
          <p:cNvPr id="5" name="Text 2"/>
          <p:cNvSpPr/>
          <p:nvPr/>
        </p:nvSpPr>
        <p:spPr>
          <a:xfrm>
            <a:off x="2564765" y="3794760"/>
            <a:ext cx="9907905" cy="363855"/>
          </a:xfrm>
          <a:prstGeom prst="rect">
            <a:avLst/>
          </a:prstGeom>
          <a:noFill/>
        </p:spPr>
        <p:txBody>
          <a:bodyPr wrap="none" rtlCol="0" anchor="t"/>
          <a:lstStyle/>
          <a:p>
            <a:pPr marL="0" indent="0" algn="l">
              <a:lnSpc>
                <a:spcPts val="2625"/>
              </a:lnSpc>
              <a:buNone/>
            </a:pPr>
            <a:r>
              <a:rPr lang="en-US" sz="1750" dirty="0">
                <a:solidFill>
                  <a:srgbClr val="CFD0D8"/>
                </a:solidFill>
                <a:latin typeface="Roboto" pitchFamily="34" charset="0"/>
                <a:ea typeface="Roboto" pitchFamily="34" charset="-122"/>
                <a:cs typeface="Roboto" pitchFamily="34" charset="-120"/>
              </a:rPr>
              <a:t>   Maximize power consumption 2 points</a:t>
            </a:r>
            <a:endParaRPr lang="en-US" sz="1750" dirty="0">
              <a:solidFill>
                <a:srgbClr val="CFD0D8"/>
              </a:solidFill>
              <a:latin typeface="Roboto" pitchFamily="34" charset="0"/>
              <a:ea typeface="Roboto" pitchFamily="34" charset="-122"/>
              <a:cs typeface="Roboto" pitchFamily="34" charset="-120"/>
            </a:endParaRPr>
          </a:p>
        </p:txBody>
      </p:sp>
      <p:sp>
        <p:nvSpPr>
          <p:cNvPr id="6" name="Text 3"/>
          <p:cNvSpPr/>
          <p:nvPr/>
        </p:nvSpPr>
        <p:spPr>
          <a:xfrm>
            <a:off x="2565400" y="4225925"/>
            <a:ext cx="10026650" cy="2242820"/>
          </a:xfrm>
          <a:prstGeom prst="rect">
            <a:avLst/>
          </a:prstGeom>
          <a:noFill/>
        </p:spPr>
        <p:txBody>
          <a:bodyPr wrap="none" rtlCol="0" anchor="t"/>
          <a:lstStyle/>
          <a:p>
            <a:pPr marL="0" indent="0" algn="l">
              <a:lnSpc>
                <a:spcPts val="2625"/>
              </a:lnSpc>
              <a:buNone/>
            </a:pPr>
            <a:r>
              <a:rPr lang="en-US" sz="1750" dirty="0">
                <a:solidFill>
                  <a:srgbClr val="CFD0D8"/>
                </a:solidFill>
                <a:latin typeface="Roboto" pitchFamily="34" charset="0"/>
                <a:ea typeface="Roboto" pitchFamily="34" charset="-122"/>
                <a:cs typeface="Roboto" pitchFamily="34" charset="-120"/>
              </a:rPr>
              <a:t>Optimize Equipment Utilization: Ensure that all machinery and equipment operate at their highest efficiency</a:t>
            </a:r>
            <a:endParaRPr lang="en-US" sz="1750" dirty="0">
              <a:solidFill>
                <a:srgbClr val="CFD0D8"/>
              </a:solidFill>
              <a:latin typeface="Roboto" pitchFamily="34" charset="0"/>
              <a:ea typeface="Roboto" pitchFamily="34" charset="-122"/>
              <a:cs typeface="Roboto" pitchFamily="34" charset="-120"/>
            </a:endParaRPr>
          </a:p>
          <a:p>
            <a:pPr marL="0" indent="0" algn="l">
              <a:lnSpc>
                <a:spcPts val="2625"/>
              </a:lnSpc>
              <a:buNone/>
            </a:pPr>
            <a:r>
              <a:rPr lang="en-US" sz="1750" dirty="0">
                <a:solidFill>
                  <a:srgbClr val="CFD0D8"/>
                </a:solidFill>
                <a:latin typeface="Roboto" pitchFamily="34" charset="0"/>
                <a:ea typeface="Roboto" pitchFamily="34" charset="-122"/>
                <a:cs typeface="Roboto" pitchFamily="34" charset="-120"/>
              </a:rPr>
              <a:t> levels, minimizing downtime and reducing energy wastage.</a:t>
            </a:r>
            <a:br>
              <a:rPr lang="en-US" sz="1750" dirty="0">
                <a:solidFill>
                  <a:srgbClr val="CFD0D8"/>
                </a:solidFill>
                <a:latin typeface="Roboto" pitchFamily="34" charset="0"/>
                <a:ea typeface="Roboto" pitchFamily="34" charset="-122"/>
                <a:cs typeface="Roboto" pitchFamily="34" charset="-120"/>
              </a:rPr>
            </a:br>
            <a:r>
              <a:rPr lang="en-US" sz="1750" dirty="0">
                <a:solidFill>
                  <a:srgbClr val="CFD0D8"/>
                </a:solidFill>
                <a:latin typeface="Roboto" pitchFamily="34" charset="0"/>
                <a:ea typeface="Roboto" pitchFamily="34" charset="-122"/>
                <a:cs typeface="Roboto" pitchFamily="34" charset="-120"/>
              </a:rPr>
              <a:t>Implement Energy Recovery Systems: Utilize technologies that can capture and reuse waste energy </a:t>
            </a:r>
            <a:endParaRPr lang="en-US" sz="1750" dirty="0">
              <a:solidFill>
                <a:srgbClr val="CFD0D8"/>
              </a:solidFill>
              <a:latin typeface="Roboto" pitchFamily="34" charset="0"/>
              <a:ea typeface="Roboto" pitchFamily="34" charset="-122"/>
              <a:cs typeface="Roboto" pitchFamily="34" charset="-120"/>
            </a:endParaRPr>
          </a:p>
          <a:p>
            <a:pPr marL="0" indent="0" algn="l">
              <a:lnSpc>
                <a:spcPts val="2625"/>
              </a:lnSpc>
              <a:buNone/>
            </a:pPr>
            <a:r>
              <a:rPr lang="en-US" sz="1750" dirty="0">
                <a:solidFill>
                  <a:srgbClr val="CFD0D8"/>
                </a:solidFill>
                <a:latin typeface="Roboto" pitchFamily="34" charset="0"/>
                <a:ea typeface="Roboto" pitchFamily="34" charset="-122"/>
                <a:cs typeface="Roboto" pitchFamily="34" charset="-120"/>
              </a:rPr>
              <a:t>generated during production processes.</a:t>
            </a:r>
            <a:endParaRPr lang="en-US" sz="1750" dirty="0">
              <a:solidFill>
                <a:srgbClr val="CFD0D8"/>
              </a:solidFill>
              <a:latin typeface="Roboto" pitchFamily="34" charset="0"/>
              <a:ea typeface="Roboto" pitchFamily="34" charset="-122"/>
              <a:cs typeface="Roboto" pitchFamily="34" charset="-120"/>
            </a:endParaRPr>
          </a:p>
        </p:txBody>
      </p:sp>
      <p:sp>
        <p:nvSpPr>
          <p:cNvPr id="9" name="Shape 2"/>
          <p:cNvSpPr/>
          <p:nvPr>
            <p:custDataLst>
              <p:tags r:id="rId2"/>
            </p:custDataLst>
          </p:nvPr>
        </p:nvSpPr>
        <p:spPr>
          <a:xfrm>
            <a:off x="2141498" y="4989513"/>
            <a:ext cx="222171" cy="222171"/>
          </a:xfrm>
          <a:prstGeom prst="roundRect">
            <a:avLst>
              <a:gd name="adj" fmla="val 36745"/>
            </a:avLst>
          </a:prstGeom>
          <a:noFill/>
          <a:ln w="22860">
            <a:solidFill>
              <a:srgbClr val="5A6ED8"/>
            </a:solidFill>
            <a:prstDash val="solid"/>
          </a:ln>
        </p:spPr>
      </p:sp>
      <p:sp>
        <p:nvSpPr>
          <p:cNvPr id="10" name="Shape 2"/>
          <p:cNvSpPr/>
          <p:nvPr>
            <p:custDataLst>
              <p:tags r:id="rId3"/>
            </p:custDataLst>
          </p:nvPr>
        </p:nvSpPr>
        <p:spPr>
          <a:xfrm>
            <a:off x="2172613" y="3880168"/>
            <a:ext cx="222171" cy="222171"/>
          </a:xfrm>
          <a:prstGeom prst="roundRect">
            <a:avLst>
              <a:gd name="adj" fmla="val 45006"/>
            </a:avLst>
          </a:prstGeom>
          <a:noFill/>
          <a:ln w="22860">
            <a:solidFill>
              <a:srgbClr val="5A6ED8"/>
            </a:solidFill>
            <a:prstDash val="solid"/>
          </a:ln>
        </p:spPr>
      </p:sp>
      <p:sp>
        <p:nvSpPr>
          <p:cNvPr id="11" name="Shape 2"/>
          <p:cNvSpPr/>
          <p:nvPr>
            <p:custDataLst>
              <p:tags r:id="rId4"/>
            </p:custDataLst>
          </p:nvPr>
        </p:nvSpPr>
        <p:spPr>
          <a:xfrm>
            <a:off x="2172613" y="4463098"/>
            <a:ext cx="222171" cy="222171"/>
          </a:xfrm>
          <a:prstGeom prst="roundRect">
            <a:avLst>
              <a:gd name="adj" fmla="val 45006"/>
            </a:avLst>
          </a:prstGeom>
          <a:noFill/>
          <a:ln w="22860">
            <a:solidFill>
              <a:srgbClr val="5A6ED8"/>
            </a:solidFill>
            <a:prstDash val="solid"/>
          </a:ln>
        </p:spPr>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75000"/>
            </a:srgbClr>
          </a:solidFill>
        </p:spPr>
      </p:sp>
      <p:sp>
        <p:nvSpPr>
          <p:cNvPr id="4" name="Text 1"/>
          <p:cNvSpPr/>
          <p:nvPr/>
        </p:nvSpPr>
        <p:spPr>
          <a:xfrm>
            <a:off x="1282065" y="290830"/>
            <a:ext cx="7152640" cy="603250"/>
          </a:xfrm>
          <a:prstGeom prst="rect">
            <a:avLst/>
          </a:prstGeom>
          <a:noFill/>
        </p:spPr>
        <p:txBody>
          <a:bodyPr wrap="none" rtlCol="0" anchor="t"/>
          <a:lstStyle/>
          <a:p>
            <a:pPr marL="0" indent="0">
              <a:lnSpc>
                <a:spcPts val="4750"/>
              </a:lnSpc>
              <a:buNone/>
            </a:pPr>
            <a:r>
              <a:rPr lang="en-US" sz="3800" b="1" dirty="0">
                <a:solidFill>
                  <a:srgbClr val="FFFFFF"/>
                </a:solidFill>
                <a:latin typeface="Roboto" pitchFamily="34" charset="0"/>
                <a:ea typeface="Roboto" pitchFamily="34" charset="-122"/>
                <a:cs typeface="Roboto" pitchFamily="34" charset="-120"/>
              </a:rPr>
              <a:t>PROJECT ARCHITECTURE</a:t>
            </a:r>
            <a:endParaRPr lang="en-US" sz="3800" dirty="0"/>
          </a:p>
        </p:txBody>
      </p:sp>
      <p:sp>
        <p:nvSpPr>
          <p:cNvPr id="6" name="Text 2"/>
          <p:cNvSpPr/>
          <p:nvPr/>
        </p:nvSpPr>
        <p:spPr>
          <a:xfrm>
            <a:off x="2729984" y="6900982"/>
            <a:ext cx="9170313" cy="289679"/>
          </a:xfrm>
          <a:prstGeom prst="rect">
            <a:avLst/>
          </a:prstGeom>
          <a:noFill/>
        </p:spPr>
        <p:txBody>
          <a:bodyPr wrap="none" rtlCol="0" anchor="t"/>
          <a:lstStyle/>
          <a:p>
            <a:pPr marL="0" indent="0">
              <a:lnSpc>
                <a:spcPts val="2280"/>
              </a:lnSpc>
              <a:buNone/>
            </a:pPr>
            <a:endParaRPr lang="en-US" sz="1520" dirty="0"/>
          </a:p>
        </p:txBody>
      </p:sp>
      <p:sp>
        <p:nvSpPr>
          <p:cNvPr id="7" name="Text 3"/>
          <p:cNvSpPr/>
          <p:nvPr/>
        </p:nvSpPr>
        <p:spPr>
          <a:xfrm>
            <a:off x="2729984" y="7407831"/>
            <a:ext cx="9170313" cy="289679"/>
          </a:xfrm>
          <a:prstGeom prst="rect">
            <a:avLst/>
          </a:prstGeom>
          <a:noFill/>
        </p:spPr>
        <p:txBody>
          <a:bodyPr wrap="none" rtlCol="0" anchor="t"/>
          <a:lstStyle/>
          <a:p>
            <a:pPr marL="0" indent="0">
              <a:lnSpc>
                <a:spcPts val="2280"/>
              </a:lnSpc>
              <a:buNone/>
            </a:pPr>
            <a:endParaRPr lang="en-US" sz="1520" dirty="0"/>
          </a:p>
        </p:txBody>
      </p:sp>
      <p:pic>
        <p:nvPicPr>
          <p:cNvPr id="9" name="Image 0" descr="preencoded.png"/>
          <p:cNvPicPr>
            <a:picLocks noChangeAspect="1"/>
          </p:cNvPicPr>
          <p:nvPr>
            <p:custDataLst>
              <p:tags r:id="rId2"/>
            </p:custDataLst>
          </p:nvPr>
        </p:nvPicPr>
        <p:blipFill>
          <a:blip r:embed="rId3"/>
          <a:stretch>
            <a:fillRect/>
          </a:stretch>
        </p:blipFill>
        <p:spPr>
          <a:xfrm>
            <a:off x="717550" y="1186815"/>
            <a:ext cx="13156565" cy="651002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75000"/>
            </a:srgbClr>
          </a:solidFill>
        </p:spPr>
      </p:sp>
      <p:sp>
        <p:nvSpPr>
          <p:cNvPr id="4" name="Text 1"/>
          <p:cNvSpPr/>
          <p:nvPr/>
        </p:nvSpPr>
        <p:spPr>
          <a:xfrm>
            <a:off x="2037993" y="754499"/>
            <a:ext cx="6565940" cy="694373"/>
          </a:xfrm>
          <a:prstGeom prst="rect">
            <a:avLst/>
          </a:prstGeom>
          <a:noFill/>
        </p:spPr>
        <p:txBody>
          <a:bodyPr wrap="none" rtlCol="0" anchor="t"/>
          <a:lstStyle/>
          <a:p>
            <a:pPr marL="0" indent="0">
              <a:lnSpc>
                <a:spcPts val="5470"/>
              </a:lnSpc>
              <a:buNone/>
            </a:pPr>
            <a:r>
              <a:rPr lang="en-US" sz="4375" b="1" dirty="0">
                <a:solidFill>
                  <a:srgbClr val="FFFFFF"/>
                </a:solidFill>
                <a:latin typeface="Roboto" pitchFamily="34" charset="0"/>
                <a:ea typeface="Roboto" pitchFamily="34" charset="-122"/>
                <a:cs typeface="Roboto" pitchFamily="34" charset="-120"/>
              </a:rPr>
              <a:t>PROJECT ARCHITECTURE</a:t>
            </a:r>
            <a:endParaRPr lang="en-US" sz="4375" dirty="0"/>
          </a:p>
        </p:txBody>
      </p:sp>
      <p:sp>
        <p:nvSpPr>
          <p:cNvPr id="5" name="Text 2"/>
          <p:cNvSpPr/>
          <p:nvPr/>
        </p:nvSpPr>
        <p:spPr>
          <a:xfrm>
            <a:off x="2037993" y="1893213"/>
            <a:ext cx="10554414" cy="333256"/>
          </a:xfrm>
          <a:prstGeom prst="rect">
            <a:avLst/>
          </a:prstGeom>
          <a:noFill/>
        </p:spPr>
        <p:txBody>
          <a:bodyPr wrap="none" rtlCol="0" anchor="t"/>
          <a:lstStyle/>
          <a:p>
            <a:pPr marL="0" indent="0">
              <a:lnSpc>
                <a:spcPts val="2625"/>
              </a:lnSpc>
              <a:buNone/>
            </a:pPr>
            <a:r>
              <a:rPr lang="en-US" sz="1750" dirty="0">
                <a:solidFill>
                  <a:srgbClr val="CFD0D8"/>
                </a:solidFill>
                <a:latin typeface="Roboto" pitchFamily="34" charset="0"/>
                <a:ea typeface="Roboto" pitchFamily="34" charset="-122"/>
                <a:cs typeface="Roboto" pitchFamily="34" charset="-120"/>
              </a:rPr>
              <a:t>• In the Project Architecture, we start by gathering a deep understanding of both business</a:t>
            </a:r>
            <a:endParaRPr lang="en-US" sz="1750" dirty="0"/>
          </a:p>
        </p:txBody>
      </p:sp>
      <p:sp>
        <p:nvSpPr>
          <p:cNvPr id="6" name="Text 3"/>
          <p:cNvSpPr/>
          <p:nvPr/>
        </p:nvSpPr>
        <p:spPr>
          <a:xfrm>
            <a:off x="2037993" y="2476381"/>
            <a:ext cx="10554414" cy="333256"/>
          </a:xfrm>
          <a:prstGeom prst="rect">
            <a:avLst/>
          </a:prstGeom>
          <a:noFill/>
        </p:spPr>
        <p:txBody>
          <a:bodyPr wrap="none" rtlCol="0" anchor="t"/>
          <a:lstStyle/>
          <a:p>
            <a:pPr marL="0" indent="0">
              <a:lnSpc>
                <a:spcPts val="2625"/>
              </a:lnSpc>
              <a:buNone/>
            </a:pPr>
            <a:r>
              <a:rPr lang="en-US" sz="1750" dirty="0">
                <a:solidFill>
                  <a:srgbClr val="CFD0D8"/>
                </a:solidFill>
                <a:latin typeface="Roboto" pitchFamily="34" charset="0"/>
                <a:ea typeface="Roboto" pitchFamily="34" charset="-122"/>
                <a:cs typeface="Roboto" pitchFamily="34" charset="-120"/>
              </a:rPr>
              <a:t>needs and available data.</a:t>
            </a:r>
            <a:endParaRPr lang="en-US" sz="1750" dirty="0"/>
          </a:p>
        </p:txBody>
      </p:sp>
      <p:sp>
        <p:nvSpPr>
          <p:cNvPr id="7" name="Text 4"/>
          <p:cNvSpPr/>
          <p:nvPr/>
        </p:nvSpPr>
        <p:spPr>
          <a:xfrm>
            <a:off x="2037993" y="3059549"/>
            <a:ext cx="10554414" cy="333256"/>
          </a:xfrm>
          <a:prstGeom prst="rect">
            <a:avLst/>
          </a:prstGeom>
          <a:noFill/>
        </p:spPr>
        <p:txBody>
          <a:bodyPr wrap="none" rtlCol="0" anchor="t"/>
          <a:lstStyle/>
          <a:p>
            <a:pPr marL="0" indent="0">
              <a:lnSpc>
                <a:spcPts val="2625"/>
              </a:lnSpc>
              <a:buNone/>
            </a:pPr>
            <a:r>
              <a:rPr lang="en-US" sz="1750" dirty="0">
                <a:solidFill>
                  <a:srgbClr val="CFD0D8"/>
                </a:solidFill>
                <a:latin typeface="Roboto" pitchFamily="34" charset="0"/>
                <a:ea typeface="Roboto" pitchFamily="34" charset="-122"/>
                <a:cs typeface="Roboto" pitchFamily="34" charset="-120"/>
              </a:rPr>
              <a:t>• Once we have a clear picture, we collect the necessary data for analysis.</a:t>
            </a:r>
            <a:endParaRPr lang="en-US" sz="1750" dirty="0"/>
          </a:p>
        </p:txBody>
      </p:sp>
      <p:sp>
        <p:nvSpPr>
          <p:cNvPr id="8" name="Text 5"/>
          <p:cNvSpPr/>
          <p:nvPr/>
        </p:nvSpPr>
        <p:spPr>
          <a:xfrm>
            <a:off x="2037993" y="3642717"/>
            <a:ext cx="10554414" cy="333256"/>
          </a:xfrm>
          <a:prstGeom prst="rect">
            <a:avLst/>
          </a:prstGeom>
          <a:noFill/>
        </p:spPr>
        <p:txBody>
          <a:bodyPr wrap="none" rtlCol="0" anchor="t"/>
          <a:lstStyle/>
          <a:p>
            <a:pPr marL="0" indent="0">
              <a:lnSpc>
                <a:spcPts val="2625"/>
              </a:lnSpc>
              <a:buNone/>
            </a:pPr>
            <a:r>
              <a:rPr lang="en-US" sz="1750" dirty="0">
                <a:solidFill>
                  <a:srgbClr val="CFD0D8"/>
                </a:solidFill>
                <a:latin typeface="Roboto" pitchFamily="34" charset="0"/>
                <a:ea typeface="Roboto" pitchFamily="34" charset="-122"/>
                <a:cs typeface="Roboto" pitchFamily="34" charset="-120"/>
              </a:rPr>
              <a:t>• The data is then transformed to SQL for initial EDA and data pre-processing.</a:t>
            </a:r>
            <a:endParaRPr lang="en-US" sz="1750" dirty="0"/>
          </a:p>
        </p:txBody>
      </p:sp>
      <p:sp>
        <p:nvSpPr>
          <p:cNvPr id="9" name="Text 6"/>
          <p:cNvSpPr/>
          <p:nvPr/>
        </p:nvSpPr>
        <p:spPr>
          <a:xfrm>
            <a:off x="2037993" y="4225885"/>
            <a:ext cx="10554414" cy="333256"/>
          </a:xfrm>
          <a:prstGeom prst="rect">
            <a:avLst/>
          </a:prstGeom>
          <a:noFill/>
        </p:spPr>
        <p:txBody>
          <a:bodyPr wrap="none" rtlCol="0" anchor="t"/>
          <a:lstStyle/>
          <a:p>
            <a:pPr marL="0" indent="0">
              <a:lnSpc>
                <a:spcPts val="2625"/>
              </a:lnSpc>
              <a:buNone/>
            </a:pPr>
            <a:r>
              <a:rPr lang="en-US" sz="1750" dirty="0">
                <a:solidFill>
                  <a:srgbClr val="CFD0D8"/>
                </a:solidFill>
                <a:latin typeface="Roboto" pitchFamily="34" charset="0"/>
                <a:ea typeface="Roboto" pitchFamily="34" charset="-122"/>
                <a:cs typeface="Roboto" pitchFamily="34" charset="-120"/>
              </a:rPr>
              <a:t>• Then we transform the data into Python for further EDA and pre-processing, to unfold its</a:t>
            </a:r>
            <a:endParaRPr lang="en-US" sz="1750" dirty="0"/>
          </a:p>
        </p:txBody>
      </p:sp>
      <p:sp>
        <p:nvSpPr>
          <p:cNvPr id="10" name="Text 7"/>
          <p:cNvSpPr/>
          <p:nvPr/>
        </p:nvSpPr>
        <p:spPr>
          <a:xfrm>
            <a:off x="2037993" y="4809053"/>
            <a:ext cx="10554414" cy="333256"/>
          </a:xfrm>
          <a:prstGeom prst="rect">
            <a:avLst/>
          </a:prstGeom>
          <a:noFill/>
        </p:spPr>
        <p:txBody>
          <a:bodyPr wrap="none" rtlCol="0" anchor="t"/>
          <a:lstStyle/>
          <a:p>
            <a:pPr marL="0" indent="0">
              <a:lnSpc>
                <a:spcPts val="2625"/>
              </a:lnSpc>
              <a:buNone/>
            </a:pPr>
            <a:r>
              <a:rPr lang="en-US" sz="1750" dirty="0">
                <a:solidFill>
                  <a:srgbClr val="CFD0D8"/>
                </a:solidFill>
                <a:latin typeface="Roboto" pitchFamily="34" charset="0"/>
                <a:ea typeface="Roboto" pitchFamily="34" charset="-122"/>
                <a:cs typeface="Roboto" pitchFamily="34" charset="-120"/>
              </a:rPr>
              <a:t>powerful analytical opportunities.</a:t>
            </a:r>
            <a:endParaRPr lang="en-US" sz="1750" dirty="0"/>
          </a:p>
        </p:txBody>
      </p:sp>
      <p:sp>
        <p:nvSpPr>
          <p:cNvPr id="11" name="Text 8"/>
          <p:cNvSpPr/>
          <p:nvPr/>
        </p:nvSpPr>
        <p:spPr>
          <a:xfrm>
            <a:off x="2037993" y="5392222"/>
            <a:ext cx="10554414" cy="333256"/>
          </a:xfrm>
          <a:prstGeom prst="rect">
            <a:avLst/>
          </a:prstGeom>
          <a:noFill/>
        </p:spPr>
        <p:txBody>
          <a:bodyPr wrap="none" rtlCol="0" anchor="t"/>
          <a:lstStyle/>
          <a:p>
            <a:pPr marL="0" indent="0">
              <a:lnSpc>
                <a:spcPts val="2625"/>
              </a:lnSpc>
              <a:buNone/>
            </a:pPr>
            <a:r>
              <a:rPr lang="en-US" sz="1750" dirty="0">
                <a:solidFill>
                  <a:srgbClr val="CFD0D8"/>
                </a:solidFill>
                <a:latin typeface="Roboto" pitchFamily="34" charset="0"/>
                <a:ea typeface="Roboto" pitchFamily="34" charset="-122"/>
                <a:cs typeface="Roboto" pitchFamily="34" charset="-120"/>
              </a:rPr>
              <a:t>• Once the data is thoroughly cleaned and prepared, we transfer it to Power BI to create</a:t>
            </a:r>
            <a:endParaRPr lang="en-US" sz="1750" dirty="0"/>
          </a:p>
        </p:txBody>
      </p:sp>
      <p:sp>
        <p:nvSpPr>
          <p:cNvPr id="12" name="Text 9"/>
          <p:cNvSpPr/>
          <p:nvPr/>
        </p:nvSpPr>
        <p:spPr>
          <a:xfrm>
            <a:off x="2037993" y="5975390"/>
            <a:ext cx="10554414" cy="333256"/>
          </a:xfrm>
          <a:prstGeom prst="rect">
            <a:avLst/>
          </a:prstGeom>
          <a:noFill/>
        </p:spPr>
        <p:txBody>
          <a:bodyPr wrap="none" rtlCol="0" anchor="t"/>
          <a:lstStyle/>
          <a:p>
            <a:pPr marL="0" indent="0">
              <a:lnSpc>
                <a:spcPts val="2625"/>
              </a:lnSpc>
              <a:buNone/>
            </a:pPr>
            <a:r>
              <a:rPr lang="en-US" sz="1750" dirty="0">
                <a:solidFill>
                  <a:srgbClr val="CFD0D8"/>
                </a:solidFill>
                <a:latin typeface="Roboto" pitchFamily="34" charset="0"/>
                <a:ea typeface="Roboto" pitchFamily="34" charset="-122"/>
                <a:cs typeface="Roboto" pitchFamily="34" charset="-120"/>
              </a:rPr>
              <a:t>interactive dashboards.</a:t>
            </a:r>
            <a:endParaRPr lang="en-US" sz="1750" dirty="0"/>
          </a:p>
        </p:txBody>
      </p:sp>
      <p:sp>
        <p:nvSpPr>
          <p:cNvPr id="13" name="Text 10"/>
          <p:cNvSpPr/>
          <p:nvPr/>
        </p:nvSpPr>
        <p:spPr>
          <a:xfrm>
            <a:off x="2037993" y="6558558"/>
            <a:ext cx="10554414" cy="333256"/>
          </a:xfrm>
          <a:prstGeom prst="rect">
            <a:avLst/>
          </a:prstGeom>
          <a:noFill/>
        </p:spPr>
        <p:txBody>
          <a:bodyPr wrap="none" rtlCol="0" anchor="t"/>
          <a:lstStyle/>
          <a:p>
            <a:pPr marL="0" indent="0">
              <a:lnSpc>
                <a:spcPts val="2625"/>
              </a:lnSpc>
              <a:buNone/>
            </a:pPr>
            <a:r>
              <a:rPr lang="en-US" sz="1750" dirty="0">
                <a:solidFill>
                  <a:srgbClr val="CFD0D8"/>
                </a:solidFill>
                <a:latin typeface="Roboto" pitchFamily="34" charset="0"/>
                <a:ea typeface="Roboto" pitchFamily="34" charset="-122"/>
                <a:cs typeface="Roboto" pitchFamily="34" charset="-120"/>
              </a:rPr>
              <a:t>• These dashboards, showcasing the insights driven from the data, are then submited to the</a:t>
            </a:r>
            <a:endParaRPr lang="en-US" sz="1750" dirty="0"/>
          </a:p>
        </p:txBody>
      </p:sp>
      <p:sp>
        <p:nvSpPr>
          <p:cNvPr id="14" name="Text 11"/>
          <p:cNvSpPr/>
          <p:nvPr/>
        </p:nvSpPr>
        <p:spPr>
          <a:xfrm>
            <a:off x="2037993" y="7141726"/>
            <a:ext cx="10554414" cy="333256"/>
          </a:xfrm>
          <a:prstGeom prst="rect">
            <a:avLst/>
          </a:prstGeom>
          <a:noFill/>
        </p:spPr>
        <p:txBody>
          <a:bodyPr wrap="none" rtlCol="0" anchor="t"/>
          <a:lstStyle/>
          <a:p>
            <a:pPr marL="0" indent="0">
              <a:lnSpc>
                <a:spcPts val="2625"/>
              </a:lnSpc>
              <a:buNone/>
            </a:pPr>
            <a:r>
              <a:rPr lang="en-US" sz="1750" dirty="0">
                <a:solidFill>
                  <a:srgbClr val="CFD0D8"/>
                </a:solidFill>
                <a:latin typeface="Roboto" pitchFamily="34" charset="0"/>
                <a:ea typeface="Roboto" pitchFamily="34" charset="-122"/>
                <a:cs typeface="Roboto" pitchFamily="34" charset="-120"/>
              </a:rPr>
              <a:t>client for review and decision making.</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75000"/>
            </a:srgbClr>
          </a:solidFill>
        </p:spPr>
      </p:sp>
      <p:sp>
        <p:nvSpPr>
          <p:cNvPr id="4" name="Text 1"/>
          <p:cNvSpPr/>
          <p:nvPr/>
        </p:nvSpPr>
        <p:spPr>
          <a:xfrm>
            <a:off x="2037993" y="1629251"/>
            <a:ext cx="7551777" cy="694373"/>
          </a:xfrm>
          <a:prstGeom prst="rect">
            <a:avLst/>
          </a:prstGeom>
          <a:noFill/>
        </p:spPr>
        <p:txBody>
          <a:bodyPr wrap="none" rtlCol="0" anchor="t"/>
          <a:lstStyle/>
          <a:p>
            <a:pPr marL="0" indent="0">
              <a:lnSpc>
                <a:spcPts val="5470"/>
              </a:lnSpc>
              <a:buNone/>
            </a:pPr>
            <a:r>
              <a:rPr lang="en-US" sz="4375" b="1" dirty="0">
                <a:solidFill>
                  <a:srgbClr val="FFFFFF"/>
                </a:solidFill>
                <a:latin typeface="Roboto" pitchFamily="34" charset="0"/>
                <a:ea typeface="Roboto" pitchFamily="34" charset="-122"/>
                <a:cs typeface="Roboto" pitchFamily="34" charset="-120"/>
              </a:rPr>
              <a:t>CRISP-ML(Q) METHODOLOGY</a:t>
            </a:r>
            <a:endParaRPr lang="en-US" sz="4375" dirty="0"/>
          </a:p>
        </p:txBody>
      </p:sp>
      <p:sp>
        <p:nvSpPr>
          <p:cNvPr id="5" name="Text 2"/>
          <p:cNvSpPr/>
          <p:nvPr/>
        </p:nvSpPr>
        <p:spPr>
          <a:xfrm>
            <a:off x="2037993" y="2767965"/>
            <a:ext cx="10554414" cy="333256"/>
          </a:xfrm>
          <a:prstGeom prst="rect">
            <a:avLst/>
          </a:prstGeom>
          <a:noFill/>
        </p:spPr>
        <p:txBody>
          <a:bodyPr wrap="none" rtlCol="0" anchor="t"/>
          <a:lstStyle/>
          <a:p>
            <a:pPr marL="0" indent="0">
              <a:lnSpc>
                <a:spcPts val="2625"/>
              </a:lnSpc>
              <a:buNone/>
            </a:pPr>
            <a:r>
              <a:rPr lang="en-US" sz="1750" dirty="0">
                <a:solidFill>
                  <a:srgbClr val="CFD0D8"/>
                </a:solidFill>
                <a:latin typeface="Roboto" pitchFamily="34" charset="0"/>
                <a:ea typeface="Roboto" pitchFamily="34" charset="-122"/>
                <a:cs typeface="Roboto" pitchFamily="34" charset="-120"/>
              </a:rPr>
              <a:t>• In accordance with CRISP-ML(Q)methodology, the project primarily focused on two key</a:t>
            </a:r>
            <a:endParaRPr lang="en-US" sz="1750" dirty="0"/>
          </a:p>
        </p:txBody>
      </p:sp>
      <p:sp>
        <p:nvSpPr>
          <p:cNvPr id="6" name="Text 3"/>
          <p:cNvSpPr/>
          <p:nvPr/>
        </p:nvSpPr>
        <p:spPr>
          <a:xfrm>
            <a:off x="2037993" y="3351133"/>
            <a:ext cx="10554414" cy="333256"/>
          </a:xfrm>
          <a:prstGeom prst="rect">
            <a:avLst/>
          </a:prstGeom>
          <a:noFill/>
        </p:spPr>
        <p:txBody>
          <a:bodyPr wrap="none" rtlCol="0" anchor="t"/>
          <a:lstStyle/>
          <a:p>
            <a:pPr marL="0" indent="0">
              <a:lnSpc>
                <a:spcPts val="2625"/>
              </a:lnSpc>
              <a:buNone/>
            </a:pPr>
            <a:r>
              <a:rPr lang="en-US" sz="1750" dirty="0">
                <a:solidFill>
                  <a:srgbClr val="CFD0D8"/>
                </a:solidFill>
                <a:latin typeface="Roboto" pitchFamily="34" charset="0"/>
                <a:ea typeface="Roboto" pitchFamily="34" charset="-122"/>
                <a:cs typeface="Roboto" pitchFamily="34" charset="-120"/>
              </a:rPr>
              <a:t>stages, they are :</a:t>
            </a:r>
            <a:endParaRPr lang="en-US" sz="1750" dirty="0"/>
          </a:p>
        </p:txBody>
      </p:sp>
      <p:sp>
        <p:nvSpPr>
          <p:cNvPr id="7" name="Text 4"/>
          <p:cNvSpPr/>
          <p:nvPr/>
        </p:nvSpPr>
        <p:spPr>
          <a:xfrm>
            <a:off x="2037993" y="3934301"/>
            <a:ext cx="10554414" cy="333256"/>
          </a:xfrm>
          <a:prstGeom prst="rect">
            <a:avLst/>
          </a:prstGeom>
          <a:noFill/>
        </p:spPr>
        <p:txBody>
          <a:bodyPr wrap="none" rtlCol="0" anchor="t"/>
          <a:lstStyle/>
          <a:p>
            <a:pPr marL="0" indent="0">
              <a:lnSpc>
                <a:spcPts val="2625"/>
              </a:lnSpc>
              <a:buNone/>
            </a:pPr>
            <a:r>
              <a:rPr lang="en-US" sz="1750" dirty="0">
                <a:solidFill>
                  <a:srgbClr val="CFD0D8"/>
                </a:solidFill>
                <a:latin typeface="Roboto" pitchFamily="34" charset="0"/>
                <a:ea typeface="Roboto" pitchFamily="34" charset="-122"/>
                <a:cs typeface="Roboto" pitchFamily="34" charset="-120"/>
              </a:rPr>
              <a:t>• BUSINESS AND DATA UNDERSTANDING</a:t>
            </a:r>
            <a:endParaRPr lang="en-US" sz="1750" dirty="0"/>
          </a:p>
        </p:txBody>
      </p:sp>
      <p:sp>
        <p:nvSpPr>
          <p:cNvPr id="8" name="Text 5"/>
          <p:cNvSpPr/>
          <p:nvPr/>
        </p:nvSpPr>
        <p:spPr>
          <a:xfrm>
            <a:off x="2037993" y="4517469"/>
            <a:ext cx="10554414" cy="333256"/>
          </a:xfrm>
          <a:prstGeom prst="rect">
            <a:avLst/>
          </a:prstGeom>
          <a:noFill/>
        </p:spPr>
        <p:txBody>
          <a:bodyPr wrap="none" rtlCol="0" anchor="t"/>
          <a:lstStyle/>
          <a:p>
            <a:pPr marL="0" indent="0">
              <a:lnSpc>
                <a:spcPts val="2625"/>
              </a:lnSpc>
              <a:buNone/>
            </a:pPr>
            <a:r>
              <a:rPr lang="en-US" sz="1750" dirty="0">
                <a:solidFill>
                  <a:srgbClr val="CFD0D8"/>
                </a:solidFill>
                <a:latin typeface="Roboto" pitchFamily="34" charset="0"/>
                <a:ea typeface="Roboto" pitchFamily="34" charset="-122"/>
                <a:cs typeface="Roboto" pitchFamily="34" charset="-120"/>
              </a:rPr>
              <a:t>• DATA PREPARATION</a:t>
            </a:r>
            <a:endParaRPr lang="en-US" sz="1750" dirty="0"/>
          </a:p>
        </p:txBody>
      </p:sp>
      <p:sp>
        <p:nvSpPr>
          <p:cNvPr id="9" name="Text 6"/>
          <p:cNvSpPr/>
          <p:nvPr/>
        </p:nvSpPr>
        <p:spPr>
          <a:xfrm>
            <a:off x="2037993" y="5100638"/>
            <a:ext cx="10554414" cy="333256"/>
          </a:xfrm>
          <a:prstGeom prst="rect">
            <a:avLst/>
          </a:prstGeom>
          <a:noFill/>
        </p:spPr>
        <p:txBody>
          <a:bodyPr wrap="none" rtlCol="0" anchor="t"/>
          <a:lstStyle/>
          <a:p>
            <a:pPr marL="0" indent="0">
              <a:lnSpc>
                <a:spcPts val="2625"/>
              </a:lnSpc>
              <a:buNone/>
            </a:pPr>
            <a:r>
              <a:rPr lang="en-US" sz="1750" dirty="0">
                <a:solidFill>
                  <a:srgbClr val="CFD0D8"/>
                </a:solidFill>
                <a:latin typeface="Roboto" pitchFamily="34" charset="0"/>
                <a:ea typeface="Roboto" pitchFamily="34" charset="-122"/>
                <a:cs typeface="Roboto" pitchFamily="34" charset="-120"/>
              </a:rPr>
              <a:t>• These stages involved gaining insights into business requirement and understanding the</a:t>
            </a:r>
            <a:endParaRPr lang="en-US" sz="1750" dirty="0"/>
          </a:p>
        </p:txBody>
      </p:sp>
      <p:sp>
        <p:nvSpPr>
          <p:cNvPr id="10" name="Text 7"/>
          <p:cNvSpPr/>
          <p:nvPr/>
        </p:nvSpPr>
        <p:spPr>
          <a:xfrm>
            <a:off x="2037993" y="5683806"/>
            <a:ext cx="10554414" cy="333256"/>
          </a:xfrm>
          <a:prstGeom prst="rect">
            <a:avLst/>
          </a:prstGeom>
          <a:noFill/>
        </p:spPr>
        <p:txBody>
          <a:bodyPr wrap="none" rtlCol="0" anchor="t"/>
          <a:lstStyle/>
          <a:p>
            <a:pPr marL="0" indent="0">
              <a:lnSpc>
                <a:spcPts val="2625"/>
              </a:lnSpc>
              <a:buNone/>
            </a:pPr>
            <a:r>
              <a:rPr lang="en-US" sz="1750" dirty="0">
                <a:solidFill>
                  <a:srgbClr val="CFD0D8"/>
                </a:solidFill>
                <a:latin typeface="Roboto" pitchFamily="34" charset="0"/>
                <a:ea typeface="Roboto" pitchFamily="34" charset="-122"/>
                <a:cs typeface="Roboto" pitchFamily="34" charset="-120"/>
              </a:rPr>
              <a:t>data sources, followed by preparing the data for analysis through cleaning and</a:t>
            </a:r>
            <a:endParaRPr lang="en-US" sz="1750" dirty="0"/>
          </a:p>
        </p:txBody>
      </p:sp>
      <p:sp>
        <p:nvSpPr>
          <p:cNvPr id="11" name="Text 8"/>
          <p:cNvSpPr/>
          <p:nvPr/>
        </p:nvSpPr>
        <p:spPr>
          <a:xfrm>
            <a:off x="2037993" y="6266974"/>
            <a:ext cx="10554414" cy="333256"/>
          </a:xfrm>
          <a:prstGeom prst="rect">
            <a:avLst/>
          </a:prstGeom>
          <a:noFill/>
        </p:spPr>
        <p:txBody>
          <a:bodyPr wrap="none" rtlCol="0" anchor="t"/>
          <a:lstStyle/>
          <a:p>
            <a:pPr marL="0" indent="0">
              <a:lnSpc>
                <a:spcPts val="2625"/>
              </a:lnSpc>
              <a:buNone/>
            </a:pPr>
            <a:r>
              <a:rPr lang="en-US" sz="1750" dirty="0">
                <a:solidFill>
                  <a:srgbClr val="CFD0D8"/>
                </a:solidFill>
                <a:latin typeface="Roboto" pitchFamily="34" charset="0"/>
                <a:ea typeface="Roboto" pitchFamily="34" charset="-122"/>
                <a:cs typeface="Roboto" pitchFamily="34" charset="-120"/>
              </a:rPr>
              <a:t>preprocessing techniques.</a:t>
            </a:r>
            <a:endParaRPr lang="en-US" sz="1750" dirty="0"/>
          </a:p>
        </p:txBody>
      </p:sp>
    </p:spTree>
  </p:cSld>
  <p:clrMapOvr>
    <a:masterClrMapping/>
  </p:clrMapOvr>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2.xml><?xml version="1.0" encoding="utf-8"?>
<p:tagLst xmlns:p="http://schemas.openxmlformats.org/presentationml/2006/main">
  <p:tag name="TABLE_ENDDRAG_ORIGIN_RECT" val="560*498"/>
  <p:tag name="TABLE_ENDDRAG_RECT" val="31*141*560*498"/>
</p:tagLst>
</file>

<file path=ppt/tags/tag13.xml><?xml version="1.0" encoding="utf-8"?>
<p:tagLst xmlns:p="http://schemas.openxmlformats.org/presentationml/2006/main">
  <p:tag name="TABLE_ENDDRAG_ORIGIN_RECT" val="492*517"/>
  <p:tag name="TABLE_ENDDRAG_RECT" val="637*120*492*517"/>
</p:tagLst>
</file>

<file path=ppt/tags/tag14.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6.xml><?xml version="1.0" encoding="utf-8"?>
<p:tagLst xmlns:p="http://schemas.openxmlformats.org/presentationml/2006/main">
  <p:tag name="KSO_WM_BEAUTIFY_FLAG" val=""/>
</p:tagLst>
</file>

<file path=ppt/tags/tag17.xml><?xml version="1.0" encoding="utf-8"?>
<p:tagLst xmlns:p="http://schemas.openxmlformats.org/presentationml/2006/main">
  <p:tag name="KSO_WM_BEAUTIFY_FLAG" val=""/>
</p:tagLst>
</file>

<file path=ppt/tags/tag18.xml><?xml version="1.0" encoding="utf-8"?>
<p:tagLst xmlns:p="http://schemas.openxmlformats.org/presentationml/2006/main">
  <p:tag name="KSO_WM_BEAUTIFY_FLAG" val=""/>
</p:tagLst>
</file>

<file path=ppt/tags/tag19.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20.xml><?xml version="1.0" encoding="utf-8"?>
<p:tagLst xmlns:p="http://schemas.openxmlformats.org/presentationml/2006/main">
  <p:tag name="KSO_WM_BEAUTIFY_FLAG" val=""/>
</p:tagLst>
</file>

<file path=ppt/tags/tag21.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6.xml><?xml version="1.0" encoding="utf-8"?>
<p:tagLst xmlns:p="http://schemas.openxmlformats.org/presentationml/2006/main">
  <p:tag name="TABLE_ENDDRAG_ORIGIN_RECT" val="576*509"/>
  <p:tag name="TABLE_ENDDRAG_RECT" val="15*97*576*509"/>
</p:tagLst>
</file>

<file path=ppt/tags/tag7.xml><?xml version="1.0" encoding="utf-8"?>
<p:tagLst xmlns:p="http://schemas.openxmlformats.org/presentationml/2006/main">
  <p:tag name="TABLE_ENDDRAG_ORIGIN_RECT" val="506*484"/>
  <p:tag name="TABLE_ENDDRAG_RECT" val="619*128*506*484"/>
</p:tagLst>
</file>

<file path=ppt/tags/tag8.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28134</Words>
  <Application>WPS Presentation</Application>
  <PresentationFormat>On-screen Show (16:9)</PresentationFormat>
  <Paragraphs>2418</Paragraphs>
  <Slides>29</Slides>
  <Notes>27</Notes>
  <HiddenSlides>0</HiddenSlides>
  <MMClips>0</MMClips>
  <ScaleCrop>false</ScaleCrop>
  <HeadingPairs>
    <vt:vector size="6" baseType="variant">
      <vt:variant>
        <vt:lpstr>已用的字体</vt:lpstr>
      </vt:variant>
      <vt:variant>
        <vt:i4>12</vt:i4>
      </vt:variant>
      <vt:variant>
        <vt:lpstr>主题</vt:lpstr>
      </vt:variant>
      <vt:variant>
        <vt:i4>2</vt:i4>
      </vt:variant>
      <vt:variant>
        <vt:lpstr>幻灯片标题</vt:lpstr>
      </vt:variant>
      <vt:variant>
        <vt:i4>29</vt:i4>
      </vt:variant>
    </vt:vector>
  </HeadingPairs>
  <TitlesOfParts>
    <vt:vector size="43" baseType="lpstr">
      <vt:lpstr>Arial</vt:lpstr>
      <vt:lpstr>SimSun</vt:lpstr>
      <vt:lpstr>Wingdings</vt:lpstr>
      <vt:lpstr>Roboto</vt:lpstr>
      <vt:lpstr>Times New Roman</vt:lpstr>
      <vt:lpstr>Roboto</vt:lpstr>
      <vt:lpstr>Roboto</vt:lpstr>
      <vt:lpstr>Calibri</vt:lpstr>
      <vt:lpstr>Microsoft YaHei</vt:lpstr>
      <vt:lpstr>Arial Unicode MS</vt:lpstr>
      <vt:lpstr>Calibri</vt:lpstr>
      <vt:lpstr>Arial</vt:lpstr>
      <vt:lpstr>Office Theme</vt:lpstr>
      <vt:lpstr>1_Office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PptxGenJS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creator>PptxGenJS</dc:creator>
  <dc:subject>PptxGenJS Presentation</dc:subject>
  <cp:lastModifiedBy>cw</cp:lastModifiedBy>
  <cp:revision>15</cp:revision>
  <dcterms:created xsi:type="dcterms:W3CDTF">2024-06-09T18:11:00Z</dcterms:created>
  <dcterms:modified xsi:type="dcterms:W3CDTF">2024-07-17T02:08:55Z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25FF54D0B9B44931B13762B3D840D17B_13</vt:lpwstr>
  </property>
  <property fmtid="{D5CDD505-2E9C-101B-9397-08002B2CF9AE}" pid="3" name="KSOProductBuildVer">
    <vt:lpwstr>1033-12.2.0.17153</vt:lpwstr>
  </property>
</Properties>
</file>